
<file path=[Content_Types].xml><?xml version="1.0" encoding="utf-8"?>
<Types xmlns="http://schemas.openxmlformats.org/package/2006/content-types">
  <Default Extension="png" ContentType="image/png"/>
  <Default Extension="tmp"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326" r:id="rId3"/>
    <p:sldId id="260" r:id="rId4"/>
    <p:sldId id="297" r:id="rId5"/>
    <p:sldId id="302" r:id="rId6"/>
    <p:sldId id="303" r:id="rId7"/>
    <p:sldId id="307" r:id="rId8"/>
    <p:sldId id="318" r:id="rId9"/>
    <p:sldId id="320" r:id="rId10"/>
    <p:sldId id="324" r:id="rId11"/>
    <p:sldId id="321" r:id="rId12"/>
    <p:sldId id="312" r:id="rId13"/>
    <p:sldId id="313" r:id="rId14"/>
    <p:sldId id="322" r:id="rId15"/>
    <p:sldId id="319" r:id="rId16"/>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106" autoAdjust="0"/>
  </p:normalViewPr>
  <p:slideViewPr>
    <p:cSldViewPr snapToGrid="0">
      <p:cViewPr>
        <p:scale>
          <a:sx n="75" d="100"/>
          <a:sy n="75" d="100"/>
        </p:scale>
        <p:origin x="1266" y="174"/>
      </p:cViewPr>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tmp>
</file>

<file path=ppt/media/image11.png>
</file>

<file path=ppt/media/image3.png>
</file>

<file path=ppt/media/image4.png>
</file>

<file path=ppt/media/image5.tmp>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ADAB6C-3D6C-4201-8F90-C81A9B838403}" type="datetimeFigureOut">
              <a:rPr lang="zh-TW" altLang="en-US" smtClean="0"/>
              <a:t>2022/4/13</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B3D1FE-6A71-4A47-AE7E-61F2BF4627B8}" type="slidenum">
              <a:rPr lang="zh-TW" altLang="en-US" smtClean="0"/>
              <a:t>‹#›</a:t>
            </a:fld>
            <a:endParaRPr lang="zh-TW" altLang="en-US"/>
          </a:p>
        </p:txBody>
      </p:sp>
    </p:spTree>
    <p:extLst>
      <p:ext uri="{BB962C8B-B14F-4D97-AF65-F5344CB8AC3E}">
        <p14:creationId xmlns:p14="http://schemas.microsoft.com/office/powerpoint/2010/main" val="93547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easyatm.com.tw/wiki/%E8%85%A6-%E6%A9%9F%E6%8E%A5%E5%8F%A3"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主動式</a:t>
            </a:r>
            <a:r>
              <a:rPr lang="en-US" altLang="zh-TW" dirty="0"/>
              <a:t>BCI</a:t>
            </a:r>
            <a:r>
              <a:rPr lang="zh-TW" altLang="en-US" dirty="0"/>
              <a:t>：直接且有意識的大腦活動來控制外部設備的一類</a:t>
            </a:r>
            <a:r>
              <a:rPr lang="en-US" altLang="zh-TW" dirty="0"/>
              <a:t>BCI</a:t>
            </a:r>
            <a:r>
              <a:rPr lang="zh-TW" altLang="en-US" dirty="0"/>
              <a:t>系統。該類型</a:t>
            </a:r>
            <a:r>
              <a:rPr lang="en-US" altLang="zh-TW" dirty="0"/>
              <a:t>BCI</a:t>
            </a:r>
            <a:r>
              <a:rPr lang="zh-TW" altLang="en-US" dirty="0"/>
              <a:t>能夠完全獨立於外源刺激，也就是說主動式</a:t>
            </a:r>
            <a:r>
              <a:rPr lang="en-US" altLang="zh-TW" dirty="0"/>
              <a:t>BCI</a:t>
            </a:r>
            <a:r>
              <a:rPr lang="zh-TW" altLang="en-US" dirty="0"/>
              <a:t>不需要諸如視、聽、體等外部刺激的誘導。由主觀意識引起的、有效穩定的生理信號是建立主動式</a:t>
            </a:r>
            <a:r>
              <a:rPr lang="en-US" altLang="zh-TW" dirty="0"/>
              <a:t>BCI</a:t>
            </a:r>
            <a:r>
              <a:rPr lang="zh-TW" altLang="en-US" dirty="0"/>
              <a:t>系統的關鍵。目前，主動式</a:t>
            </a:r>
            <a:r>
              <a:rPr lang="en-US" altLang="zh-TW" dirty="0"/>
              <a:t>BCI</a:t>
            </a:r>
            <a:r>
              <a:rPr lang="zh-TW" altLang="en-US" dirty="0"/>
              <a:t>系統中最常用的生理信號是事件相關去同步</a:t>
            </a:r>
            <a:r>
              <a:rPr lang="en-US" altLang="zh-TW" dirty="0"/>
              <a:t>/</a:t>
            </a:r>
            <a:r>
              <a:rPr lang="zh-TW" altLang="en-US" dirty="0"/>
              <a:t>同步（</a:t>
            </a:r>
            <a:r>
              <a:rPr lang="en-US" altLang="zh-TW" dirty="0"/>
              <a:t>ERD/ERS</a:t>
            </a:r>
            <a:r>
              <a:rPr lang="zh-TW" altLang="en-US" dirty="0"/>
              <a:t>）信號，它能夠反映大腦的運動意圖。</a:t>
            </a:r>
            <a:endParaRPr lang="zh-CN" altLang="en-US" dirty="0"/>
          </a:p>
        </p:txBody>
      </p:sp>
      <p:sp>
        <p:nvSpPr>
          <p:cNvPr id="4" name="灯片编号占位符 3"/>
          <p:cNvSpPr>
            <a:spLocks noGrp="1"/>
          </p:cNvSpPr>
          <p:nvPr>
            <p:ph type="sldNum" sz="quarter" idx="5"/>
          </p:nvPr>
        </p:nvSpPr>
        <p:spPr/>
        <p:txBody>
          <a:bodyPr/>
          <a:lstStyle/>
          <a:p>
            <a:fld id="{58998766-6A9C-4F2F-8D78-A8B7F422C2B3}" type="slidenum">
              <a:rPr lang="zh-CN" altLang="en-US" smtClean="0"/>
              <a:t>1</a:t>
            </a:fld>
            <a:endParaRPr lang="zh-CN" altLang="en-US"/>
          </a:p>
        </p:txBody>
      </p:sp>
    </p:spTree>
    <p:extLst>
      <p:ext uri="{BB962C8B-B14F-4D97-AF65-F5344CB8AC3E}">
        <p14:creationId xmlns:p14="http://schemas.microsoft.com/office/powerpoint/2010/main" val="4029381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Hackathon</a:t>
            </a:r>
            <a:r>
              <a:rPr lang="zh-TW" altLang="en-US" dirty="0"/>
              <a:t>黑客松</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開發這個原型的黑客馬拉鬆上展示這個系統，一位新的志願者試用了這個系統。 </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她沒有任何使用該程序的經驗，也沒有在我們開發該程序時嘗試過。 她成功地在虛擬畫布上製作了三種不同的原色（紅、綠、藍），當口頭上提出任務時。 當被允許自由繪畫時，這位志願者還能創造出這些顏色的色調。 結果是希望的顏色和相當數量的隨機顏色偏離了希望的顏色。 因此，該原型被認為是向低強度主動</a:t>
            </a:r>
            <a:r>
              <a:rPr lang="en-US" altLang="zh-TW" dirty="0"/>
              <a:t>BCI</a:t>
            </a:r>
            <a:r>
              <a:rPr lang="zh-TW" altLang="en-US" dirty="0"/>
              <a:t>繪畫應用邁出的良好第一步。</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14792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Wingdings" panose="05000000000000000000" pitchFamily="2" charset="2"/>
              <a:buChar char="Ø"/>
            </a:pPr>
            <a:r>
              <a:rPr lang="zh-TW" altLang="en-US" dirty="0"/>
              <a:t>主動</a:t>
            </a:r>
            <a:r>
              <a:rPr lang="en-US" altLang="zh-TW" dirty="0"/>
              <a:t>BCI</a:t>
            </a:r>
            <a:r>
              <a:rPr lang="zh-TW" altLang="en-US" dirty="0"/>
              <a:t>機器顯示的是可被解釋為隨機的顏色，要靠用戶的感知來決定機器是否選擇正確的顏色。</a:t>
            </a:r>
            <a:endParaRPr lang="en-US" altLang="zh-TW" dirty="0"/>
          </a:p>
          <a:p>
            <a:pPr marL="0" indent="0">
              <a:buFont typeface="Wingdings" panose="05000000000000000000" pitchFamily="2" charset="2"/>
              <a:buNone/>
            </a:pPr>
            <a:r>
              <a:rPr lang="zh-TW" altLang="en-US" dirty="0"/>
              <a:t>鑑於該系統將每一個記錄的腦電波描繪成不同的顏色和位置，受試者可能正在做一些與藝術或真正的繪畫完全不同的事情，並從系統中獲得獨特的輸出，用抽象的顏色展示受試者在感知、情感和認知方面一直在做什麼。</a:t>
            </a:r>
            <a:endParaRPr lang="en-US" altLang="zh-TW" dirty="0"/>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zh-TW" altLang="en-US" sz="1200" dirty="0">
                <a:latin typeface="微軟正黑體" panose="020B0604030504040204" pitchFamily="34" charset="-120"/>
                <a:ea typeface="微軟正黑體" panose="020B0604030504040204" pitchFamily="34" charset="-120"/>
                <a:sym typeface="Wingdings" panose="05000000000000000000" pitchFamily="2" charset="2"/>
              </a:rPr>
              <a:t>這個系統接近於在觀察腦電波的振幅和分佈時通常使用的頻率分析可視化工具。</a:t>
            </a:r>
            <a:endParaRPr lang="en-US" altLang="zh-TW" sz="1200" dirty="0">
              <a:latin typeface="微軟正黑體" panose="020B0604030504040204" pitchFamily="34" charset="-120"/>
              <a:ea typeface="微軟正黑體" panose="020B0604030504040204" pitchFamily="34" charset="-120"/>
              <a:sym typeface="Wingdings" panose="05000000000000000000" pitchFamily="2" charset="2"/>
            </a:endParaRPr>
          </a:p>
          <a:p>
            <a:pPr marL="0" indent="0">
              <a:buFont typeface="Wingdings" panose="05000000000000000000" pitchFamily="2" charset="2"/>
              <a:buNone/>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7409041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93140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摘要：經驗教訓</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99587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Arial" panose="020B0604020202020204" pitchFamily="34" charset="0"/>
              <a:buChar char="•"/>
            </a:pPr>
            <a:r>
              <a:rPr lang="zh-TW" altLang="en-US" sz="1200" dirty="0">
                <a:latin typeface="微軟正黑體" panose="020B0604030504040204" pitchFamily="34" charset="-120"/>
                <a:ea typeface="微軟正黑體" panose="020B0604030504040204" pitchFamily="34" charset="-120"/>
              </a:rPr>
              <a:t>目前，主動式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系統中最常用的生理信號是事件相關去同步</a:t>
            </a:r>
            <a:r>
              <a:rPr lang="en-US" altLang="zh-TW" sz="1200" dirty="0">
                <a:latin typeface="微軟正黑體" panose="020B0604030504040204" pitchFamily="34" charset="-120"/>
                <a:ea typeface="微軟正黑體" panose="020B0604030504040204" pitchFamily="34" charset="-120"/>
              </a:rPr>
              <a:t>/</a:t>
            </a:r>
            <a:r>
              <a:rPr lang="zh-TW" altLang="en-US" sz="1200" dirty="0">
                <a:latin typeface="微軟正黑體" panose="020B0604030504040204" pitchFamily="34" charset="-120"/>
                <a:ea typeface="微軟正黑體" panose="020B0604030504040204" pitchFamily="34" charset="-120"/>
              </a:rPr>
              <a:t>同步（</a:t>
            </a:r>
            <a:r>
              <a:rPr lang="en-US" altLang="zh-TW" sz="1200" dirty="0">
                <a:latin typeface="微軟正黑體" panose="020B0604030504040204" pitchFamily="34" charset="-120"/>
                <a:ea typeface="微軟正黑體" panose="020B0604030504040204" pitchFamily="34" charset="-120"/>
              </a:rPr>
              <a:t>ERD/ERS</a:t>
            </a:r>
            <a:r>
              <a:rPr lang="zh-TW" altLang="en-US" sz="1200" dirty="0">
                <a:latin typeface="微軟正黑體" panose="020B0604030504040204" pitchFamily="34" charset="-120"/>
                <a:ea typeface="微軟正黑體" panose="020B0604030504040204" pitchFamily="34" charset="-120"/>
              </a:rPr>
              <a:t>）信號，它能夠反映大腦的運動意圖。</a:t>
            </a:r>
            <a:endParaRPr lang="en-US" altLang="zh-TW" sz="1200" dirty="0">
              <a:latin typeface="微軟正黑體" panose="020B0604030504040204" pitchFamily="34" charset="-120"/>
              <a:ea typeface="微軟正黑體" panose="020B0604030504040204" pitchFamily="34" charset="-120"/>
            </a:endParaRPr>
          </a:p>
          <a:p>
            <a:pPr marL="0" indent="0">
              <a:buFont typeface="Wingdings" panose="05000000000000000000" pitchFamily="2" charset="2"/>
              <a:buNone/>
            </a:pPr>
            <a:endParaRPr lang="en-US" altLang="zh-CN"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dirty="0">
                <a:latin typeface="微軟正黑體" panose="020B0604030504040204" pitchFamily="34" charset="-120"/>
                <a:ea typeface="微軟正黑體" panose="020B0604030504040204" pitchFamily="34" charset="-120"/>
              </a:rPr>
              <a:t>使用被動式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系統時，用戶無需刻意控制自己的大腦活動，系統會讀取用戶的情緒狀態、任務相關心理活動、錯誤相關心理活動、用戶腦力負荷、疲勞等非用戶主動控制的心理活動狀態，從而實現與外設的互動。其與外界的互動也不是傳統</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那樣直接傳送控制指令，而是通過利用用戶的狀態信息最佳化人機互動過程，從而使外界系統適套用戶的狀態。可以在日常工作環境中對用戶的情感、腦力負荷、警覺度、疲勞等狀態變化進行監測與反饋，以及套用於人誤探測與修正等。</a:t>
            </a:r>
            <a:endParaRPr lang="en-US" altLang="zh-TW"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endParaRPr lang="en-US" altLang="zh-CN"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r>
              <a:rPr lang="zh-TW" altLang="en-US" sz="1200" dirty="0">
                <a:latin typeface="微軟正黑體" panose="020B0604030504040204" pitchFamily="34" charset="-120"/>
                <a:ea typeface="微軟正黑體" panose="020B0604030504040204" pitchFamily="34" charset="-120"/>
              </a:rPr>
              <a:t>指令的編碼與解碼是反應式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系統中的一個重要環節。目前，反應式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的主要編碼方式有時分多址、頻分多址、碼分多址、空分多址以及混合模式。無論哪種編碼方式，都需要以某種特定類型的刺激物作用於人體的感覺通道。因此，按作用的感覺通道劃分，可以把反應式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劃分為視覺依賴性、聽覺依賴型、體感覺依賴型等等。目前，典型的反應式</a:t>
            </a:r>
            <a:r>
              <a:rPr lang="en-US" altLang="zh-TW" sz="1200" dirty="0">
                <a:latin typeface="微軟正黑體" panose="020B0604030504040204" pitchFamily="34" charset="-120"/>
                <a:ea typeface="微軟正黑體" panose="020B0604030504040204" pitchFamily="34" charset="-120"/>
              </a:rPr>
              <a:t>BCI</a:t>
            </a:r>
            <a:r>
              <a:rPr lang="zh-TW" altLang="en-US" sz="1200" dirty="0">
                <a:latin typeface="微軟正黑體" panose="020B0604030504040204" pitchFamily="34" charset="-120"/>
                <a:ea typeface="微軟正黑體" panose="020B0604030504040204" pitchFamily="34" charset="-120"/>
              </a:rPr>
              <a:t>系統主要有</a:t>
            </a:r>
            <a:r>
              <a:rPr lang="en-US" altLang="zh-TW" sz="1200" dirty="0">
                <a:latin typeface="微軟正黑體" panose="020B0604030504040204" pitchFamily="34" charset="-120"/>
                <a:ea typeface="微軟正黑體" panose="020B0604030504040204" pitchFamily="34" charset="-120"/>
              </a:rPr>
              <a:t>SSVEP</a:t>
            </a:r>
            <a:r>
              <a:rPr lang="zh-TW" altLang="en-US" sz="1200" dirty="0">
                <a:latin typeface="微軟正黑體" panose="020B0604030504040204" pitchFamily="34" charset="-120"/>
                <a:ea typeface="微軟正黑體" panose="020B0604030504040204" pitchFamily="34" charset="-120"/>
              </a:rPr>
              <a:t>系統和</a:t>
            </a:r>
            <a:r>
              <a:rPr lang="en-US" altLang="zh-TW" sz="1200" dirty="0">
                <a:latin typeface="微軟正黑體" panose="020B0604030504040204" pitchFamily="34" charset="-120"/>
                <a:ea typeface="微軟正黑體" panose="020B0604030504040204" pitchFamily="34" charset="-120"/>
              </a:rPr>
              <a:t>P300</a:t>
            </a:r>
            <a:r>
              <a:rPr lang="zh-TW" altLang="en-US" sz="1200" dirty="0">
                <a:latin typeface="微軟正黑體" panose="020B0604030504040204" pitchFamily="34" charset="-120"/>
                <a:ea typeface="微軟正黑體" panose="020B0604030504040204" pitchFamily="34" charset="-120"/>
              </a:rPr>
              <a:t>系統。</a:t>
            </a:r>
            <a:endParaRPr lang="en-US" altLang="zh-TW" sz="1200" dirty="0">
              <a:latin typeface="微軟正黑體" panose="020B0604030504040204" pitchFamily="34" charset="-120"/>
              <a:ea typeface="微軟正黑體" panose="020B0604030504040204" pitchFamily="34" charset="-120"/>
            </a:endParaRPr>
          </a:p>
          <a:p>
            <a:pPr marL="171450" indent="-171450">
              <a:buFont typeface="Arial" panose="020B0604020202020204" pitchFamily="34" charset="0"/>
              <a:buChar char="•"/>
            </a:pPr>
            <a:endParaRPr lang="en-US" altLang="zh-CN" sz="1200" dirty="0">
              <a:latin typeface="微軟正黑體" panose="020B0604030504040204" pitchFamily="34" charset="-120"/>
              <a:ea typeface="微軟正黑體" panose="020B0604030504040204" pitchFamily="34" charset="-12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TW" dirty="0">
                <a:hlinkClick r:id="rId3"/>
              </a:rPr>
              <a:t>https://www.easyatm.com.tw/wiki/%E8%85%A6-%E6%A9%9F%E6%8E%A5%E5%8F%A3</a:t>
            </a:r>
            <a:endParaRPr lang="en-US" altLang="zh-TW" dirty="0"/>
          </a:p>
          <a:p>
            <a:pPr marL="171450" indent="-171450">
              <a:buFont typeface="Arial" panose="020B0604020202020204" pitchFamily="34" charset="0"/>
              <a:buChar char="•"/>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7689037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Wingdings" panose="05000000000000000000" pitchFamily="2" charset="2"/>
              <a:buNone/>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941163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Wingdings" panose="05000000000000000000" pitchFamily="2" charset="2"/>
              <a:buChar char="Ø"/>
            </a:pPr>
            <a:r>
              <a:rPr lang="en-US" altLang="zh-TW" dirty="0"/>
              <a:t>Active Brain–Computer Interface (BCI) systems are classified as systems which relate the processed EEG signal directly with what is in the head of the user, while the produced EEG is independent from the external events [2].</a:t>
            </a:r>
          </a:p>
          <a:p>
            <a:pPr marL="171450" indent="-171450">
              <a:buFont typeface="Wingdings" panose="05000000000000000000" pitchFamily="2" charset="2"/>
              <a:buChar char="Ø"/>
            </a:pPr>
            <a:endParaRPr lang="en-US" altLang="zh-TW" dirty="0"/>
          </a:p>
          <a:p>
            <a:pPr marL="171450" indent="-171450">
              <a:buFont typeface="Wingdings" panose="05000000000000000000" pitchFamily="2" charset="2"/>
              <a:buChar char="Ø"/>
            </a:pPr>
            <a:r>
              <a:rPr lang="en-US" altLang="zh-TW" dirty="0"/>
              <a:t>P300 </a:t>
            </a:r>
            <a:r>
              <a:rPr lang="zh-TW" altLang="en-US" dirty="0"/>
              <a:t>是目前最常用來研究認知活動的內源性誘發波，在不確定的刺激出現後，大約在 </a:t>
            </a:r>
            <a:r>
              <a:rPr lang="en-US" altLang="zh-TW" dirty="0"/>
              <a:t>300 </a:t>
            </a:r>
            <a:r>
              <a:rPr lang="zh-TW" altLang="en-US" dirty="0"/>
              <a:t>毫秒左右 時會出現誘發波，</a:t>
            </a:r>
            <a:r>
              <a:rPr lang="en-US" altLang="zh-TW" dirty="0"/>
              <a:t>P</a:t>
            </a:r>
            <a:r>
              <a:rPr lang="zh-TW" altLang="en-US" dirty="0"/>
              <a:t>代表正向波</a:t>
            </a:r>
            <a:r>
              <a:rPr lang="en-US" altLang="zh-TW" dirty="0"/>
              <a:t>(positive wave)</a:t>
            </a:r>
            <a:r>
              <a:rPr lang="zh-TW" altLang="en-US" dirty="0"/>
              <a:t>，稱為 </a:t>
            </a:r>
            <a:r>
              <a:rPr lang="en-US" altLang="zh-TW" dirty="0"/>
              <a:t>P3 </a:t>
            </a:r>
            <a:r>
              <a:rPr lang="zh-TW" altLang="en-US" dirty="0"/>
              <a:t>或</a:t>
            </a:r>
            <a:r>
              <a:rPr lang="en-US" altLang="zh-TW" dirty="0"/>
              <a:t>P300</a:t>
            </a:r>
            <a:r>
              <a:rPr lang="zh-TW" altLang="en-US" dirty="0"/>
              <a:t>。目前誘發</a:t>
            </a:r>
            <a:r>
              <a:rPr lang="en-US" altLang="zh-TW" dirty="0"/>
              <a:t>P300 </a:t>
            </a:r>
            <a:r>
              <a:rPr lang="zh-TW" altLang="en-US" dirty="0"/>
              <a:t>最常使用的方法為新異刺激法</a:t>
            </a:r>
            <a:r>
              <a:rPr lang="en-US" altLang="zh-TW" dirty="0"/>
              <a:t>(oddball paradigm)</a:t>
            </a:r>
            <a:r>
              <a:rPr lang="zh-TW" altLang="en-US" dirty="0"/>
              <a:t>，以一個高頻率</a:t>
            </a:r>
            <a:r>
              <a:rPr lang="en-US" altLang="zh-TW" dirty="0"/>
              <a:t>(</a:t>
            </a:r>
            <a:r>
              <a:rPr lang="zh-TW" altLang="en-US" dirty="0"/>
              <a:t>如 </a:t>
            </a:r>
            <a:r>
              <a:rPr lang="en-US" altLang="zh-TW" dirty="0"/>
              <a:t>85%)</a:t>
            </a:r>
            <a:r>
              <a:rPr lang="zh-TW" altLang="en-US" dirty="0"/>
              <a:t>和一個低頻率</a:t>
            </a:r>
            <a:r>
              <a:rPr lang="en-US" altLang="zh-TW" dirty="0"/>
              <a:t>(</a:t>
            </a:r>
            <a:r>
              <a:rPr lang="zh-TW" altLang="en-US" dirty="0"/>
              <a:t>如 </a:t>
            </a:r>
            <a:r>
              <a:rPr lang="en-US" altLang="zh-TW" dirty="0"/>
              <a:t>15%)</a:t>
            </a:r>
            <a:r>
              <a:rPr lang="zh-TW" altLang="en-US" dirty="0"/>
              <a:t>的刺激物交替出現。當受測者受到出 現頻率較低的目標刺激物時</a:t>
            </a:r>
            <a:r>
              <a:rPr lang="en-US" altLang="zh-TW" dirty="0"/>
              <a:t>(oddball)</a:t>
            </a:r>
            <a:r>
              <a:rPr lang="zh-TW" altLang="en-US" dirty="0"/>
              <a:t>，可觀察到清楚 的</a:t>
            </a:r>
            <a:r>
              <a:rPr lang="en-US" altLang="zh-TW" dirty="0"/>
              <a:t>P300 </a:t>
            </a:r>
            <a:r>
              <a:rPr lang="zh-TW" altLang="en-US" dirty="0"/>
              <a:t>波形變化，當刺激物變化愈大愈不可預測時， </a:t>
            </a:r>
            <a:r>
              <a:rPr lang="en-US" altLang="zh-TW" dirty="0"/>
              <a:t>P300 </a:t>
            </a:r>
            <a:r>
              <a:rPr lang="zh-TW" altLang="en-US" dirty="0"/>
              <a:t>的振幅就會愈大。</a:t>
            </a:r>
            <a:endParaRPr lang="en-US" altLang="zh-TW" dirty="0"/>
          </a:p>
          <a:p>
            <a:pPr marL="171450" indent="-171450">
              <a:buFont typeface="Wingdings" panose="05000000000000000000" pitchFamily="2" charset="2"/>
              <a:buChar char="Ø"/>
            </a:pPr>
            <a:endParaRPr lang="en-US" altLang="zh-CN" dirty="0"/>
          </a:p>
          <a:p>
            <a:pPr marL="171450" indent="-171450">
              <a:buFont typeface="Wingdings" panose="05000000000000000000" pitchFamily="2" charset="2"/>
              <a:buChar char="Ø"/>
            </a:pPr>
            <a:r>
              <a:rPr lang="zh-TW" altLang="en-US" dirty="0"/>
              <a:t>透過此種腦機介面，特殊病患</a:t>
            </a:r>
            <a:r>
              <a:rPr lang="en-US" altLang="zh-TW" dirty="0"/>
              <a:t>(</a:t>
            </a:r>
            <a:r>
              <a:rPr lang="zh-TW" altLang="en-US" dirty="0"/>
              <a:t>例如中風病人、漸凍人</a:t>
            </a:r>
            <a:r>
              <a:rPr lang="en-US" altLang="zh-TW" dirty="0"/>
              <a:t>)</a:t>
            </a:r>
            <a:r>
              <a:rPr lang="zh-TW" altLang="en-US" dirty="0"/>
              <a:t>就可以將所想要講的話用腦波把話給拼 出來。然而，要達到真正實用的目的，還有幾個關鍵議題需要突破，其中一個就是可用 性。 影響可用性的因素有很多，其中兩個重要因素分別為拼字精確度、以及系統的訓練 速度。拼字精確度取決於所選用的</a:t>
            </a:r>
            <a:r>
              <a:rPr lang="en-US" altLang="zh-TW" dirty="0"/>
              <a:t>P300</a:t>
            </a:r>
            <a:r>
              <a:rPr lang="zh-TW" altLang="en-US" dirty="0"/>
              <a:t>分類器的分類率、而系統的訓練速度則與分類 器的計算複雜度有關。</a:t>
            </a:r>
            <a:endParaRPr lang="en-US" altLang="zh-TW" dirty="0"/>
          </a:p>
          <a:p>
            <a:pPr marL="171450" indent="-171450">
              <a:buFont typeface="Wingdings" panose="05000000000000000000" pitchFamily="2" charset="2"/>
              <a:buChar char="Ø"/>
            </a:pPr>
            <a:endParaRPr lang="en-US" altLang="zh-CN" dirty="0"/>
          </a:p>
          <a:p>
            <a:pPr marL="171450" indent="-171450">
              <a:buFont typeface="Wingdings" panose="05000000000000000000" pitchFamily="2" charset="2"/>
              <a:buChar char="Ø"/>
            </a:pPr>
            <a:r>
              <a:rPr lang="zh-TW" altLang="en-US" dirty="0"/>
              <a:t>性別、年齡、文化 都可能對腦波有所影響</a:t>
            </a:r>
            <a:endParaRPr lang="zh-CN" altLang="en-US" dirty="0"/>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188705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Wingdings" panose="05000000000000000000" pitchFamily="2" charset="2"/>
              <a:buChar char="ü"/>
            </a:pPr>
            <a:r>
              <a:rPr lang="zh-TW" altLang="en-US" dirty="0"/>
              <a:t>因為受試者看著紅色、綠色和藍色的紙張。 這些顏色對 </a:t>
            </a:r>
            <a:r>
              <a:rPr lang="en-US" altLang="zh-TW" dirty="0"/>
              <a:t>alpha </a:t>
            </a:r>
            <a:r>
              <a:rPr lang="zh-TW" altLang="en-US" dirty="0"/>
              <a:t>波段、</a:t>
            </a:r>
            <a:r>
              <a:rPr lang="en-US" altLang="zh-TW" dirty="0"/>
              <a:t>theta </a:t>
            </a:r>
            <a:r>
              <a:rPr lang="zh-TW" altLang="en-US" dirty="0"/>
              <a:t>波段的平均功率、</a:t>
            </a:r>
            <a:r>
              <a:rPr lang="en-US" altLang="zh-TW" dirty="0"/>
              <a:t>theta-beta EEG </a:t>
            </a:r>
            <a:r>
              <a:rPr lang="zh-TW" altLang="en-US" dirty="0"/>
              <a:t>帶寬（即，</a:t>
            </a:r>
            <a:r>
              <a:rPr lang="en-US" altLang="zh-TW" dirty="0"/>
              <a:t>theta + alpha + beta</a:t>
            </a:r>
            <a:r>
              <a:rPr lang="zh-TW" altLang="en-US" dirty="0"/>
              <a:t>）和 </a:t>
            </a:r>
            <a:r>
              <a:rPr lang="en-US" altLang="zh-TW" dirty="0"/>
              <a:t>alpha </a:t>
            </a:r>
            <a:r>
              <a:rPr lang="zh-TW" altLang="en-US" dirty="0"/>
              <a:t>衰減係數的總功率顯示出不同的影響。</a:t>
            </a:r>
            <a:endParaRPr lang="en-US" altLang="zh-TW" dirty="0"/>
          </a:p>
          <a:p>
            <a:pPr marL="171450" indent="-171450">
              <a:buFont typeface="Wingdings" panose="05000000000000000000" pitchFamily="2" charset="2"/>
              <a:buChar char="ü"/>
            </a:pPr>
            <a:r>
              <a:rPr lang="zh-TW" altLang="en-US" dirty="0"/>
              <a:t>紅色比藍色的激發喚醒作用小。</a:t>
            </a:r>
            <a:endParaRPr lang="en-US" altLang="zh-TW" dirty="0"/>
          </a:p>
          <a:p>
            <a:pPr marL="171450" indent="-171450">
              <a:buFont typeface="Wingdings" panose="05000000000000000000" pitchFamily="2" charset="2"/>
              <a:buChar char="ü"/>
            </a:pPr>
            <a:endParaRPr lang="en-US" altLang="zh-CN" dirty="0"/>
          </a:p>
          <a:p>
            <a:pPr marL="0" indent="0">
              <a:buFont typeface="Wingdings" panose="05000000000000000000" pitchFamily="2" charset="2"/>
              <a:buNone/>
            </a:pPr>
            <a:r>
              <a:rPr lang="zh-TW" altLang="en-US" dirty="0"/>
              <a:t>事件相關頻譜擾動</a:t>
            </a:r>
            <a:r>
              <a:rPr lang="en-US" altLang="zh-TW" dirty="0"/>
              <a:t>(</a:t>
            </a:r>
            <a:r>
              <a:rPr lang="zh-TW" altLang="en-US" dirty="0"/>
              <a:t>震盪</a:t>
            </a:r>
            <a:r>
              <a:rPr lang="en-US" altLang="zh-TW" dirty="0"/>
              <a:t>)</a:t>
            </a:r>
          </a:p>
          <a:p>
            <a:pPr marL="0" indent="0">
              <a:buFont typeface="Wingdings" panose="05000000000000000000" pitchFamily="2" charset="2"/>
              <a:buNone/>
            </a:pPr>
            <a:r>
              <a:rPr lang="zh-TW" altLang="en-US" dirty="0"/>
              <a:t>是延伸 事件相關去同步化</a:t>
            </a:r>
            <a:r>
              <a:rPr lang="en-US" altLang="zh-TW" dirty="0"/>
              <a:t>(ERD) </a:t>
            </a:r>
            <a:r>
              <a:rPr lang="zh-TW" altLang="en-US" dirty="0"/>
              <a:t>及 事件相關同步化</a:t>
            </a:r>
            <a:r>
              <a:rPr lang="en-US" altLang="zh-TW" dirty="0"/>
              <a:t>ERS </a:t>
            </a:r>
            <a:r>
              <a:rPr lang="zh-TW" altLang="en-US" dirty="0"/>
              <a:t>的一種時頻分析方式，在分析上先透 過小波轉換將每次試驗的訊號從一維（時間）轉換成時間及週頻的二維資料。 </a:t>
            </a:r>
            <a:endParaRPr lang="en-US" altLang="zh-TW" dirty="0"/>
          </a:p>
          <a:p>
            <a:pPr marL="0" indent="0">
              <a:buFont typeface="Wingdings" panose="05000000000000000000" pitchFamily="2" charset="2"/>
              <a:buNone/>
            </a:pPr>
            <a:r>
              <a:rPr lang="en-US" altLang="zh-TW" dirty="0"/>
              <a:t>https://www.most.gov.tw/most/attachments/d7b4b1f7-cdd2-4eab-8ec6-da3c66a9e95f</a:t>
            </a:r>
          </a:p>
          <a:p>
            <a:pPr marL="0" indent="0">
              <a:buFont typeface="Wingdings" panose="05000000000000000000" pitchFamily="2" charset="2"/>
              <a:buNone/>
            </a:pPr>
            <a:endParaRPr lang="en-US" altLang="zh-TW" dirty="0"/>
          </a:p>
          <a:p>
            <a:pPr marL="0" indent="0">
              <a:buFont typeface="Wingdings" panose="05000000000000000000" pitchFamily="2" charset="2"/>
              <a:buNone/>
            </a:pPr>
            <a:r>
              <a:rPr lang="en-US" altLang="zh-CN" dirty="0"/>
              <a:t>https://www.google.com/search?q=ERD+ERS%E6%98%AF%E4%BB%80%E9%BA%BC&amp;ei=DcFWYveFKIvj-AbziLRQ&amp;ved=0ahUKEwi3wIqahJH3AhWLMd4KHXMEDQoQ4dUDCA4&amp;uact=5&amp;oq=ERD+ERS%E6%98%AF%E4%BB%80%E9%BA%BC&amp;gs_lcp=Cgdnd3Mtd2l6EAM6BwgAEEcQsAM6BQghEKABSgQIQRgASgQIRhgAUN8BWPwNYNMQaAFwAXgAgAFEiAGUA5IBATiYAQCgAQHIAQfAAQE&amp;sclient=gws-wiz</a:t>
            </a:r>
          </a:p>
          <a:p>
            <a:pPr marL="0" indent="0">
              <a:buFont typeface="Wingdings" panose="05000000000000000000" pitchFamily="2" charset="2"/>
              <a:buNone/>
            </a:pPr>
            <a:endParaRPr lang="zh-CN" altLang="en-US" dirty="0"/>
          </a:p>
          <a:p>
            <a:pPr marL="171450" indent="-171450">
              <a:buFont typeface="Wingdings" panose="05000000000000000000" pitchFamily="2" charset="2"/>
              <a:buChar char="ü"/>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07943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TW" altLang="en-US" dirty="0"/>
              <a:t>如前所述，該原型從主動 </a:t>
            </a:r>
            <a:r>
              <a:rPr lang="en-US" altLang="zh-TW" dirty="0"/>
              <a:t>BCI </a:t>
            </a:r>
            <a:r>
              <a:rPr lang="zh-TW" altLang="en-US" dirty="0"/>
              <a:t>系統中汲取靈感，其中交互式循環立即進行，無需分類器將信號與預先學習的模板進行比較（見圖 </a:t>
            </a:r>
            <a:r>
              <a:rPr lang="en-US" altLang="zh-TW" dirty="0"/>
              <a:t>2</a:t>
            </a:r>
            <a:r>
              <a:rPr lang="zh-TW" altLang="en-US" dirty="0"/>
              <a:t>）。 從文獻中獲得靈感，不同頻段的功率將與紅色、綠色或藍色相關聯，以控制畫筆的顏色。 為了控制畫筆的位置，將進行類似的關聯。</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42298031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0" i="0" kern="1200" dirty="0">
                <a:solidFill>
                  <a:schemeClr val="tx1"/>
                </a:solidFill>
                <a:effectLst/>
                <a:latin typeface="+mn-lt"/>
                <a:ea typeface="+mn-ea"/>
                <a:cs typeface="+mn-cs"/>
              </a:rPr>
              <a:t>MATLAB</a:t>
            </a:r>
            <a:r>
              <a:rPr lang="zh-TW" altLang="en-US" sz="1200" b="0" i="0" kern="1200" dirty="0">
                <a:solidFill>
                  <a:schemeClr val="tx1"/>
                </a:solidFill>
                <a:effectLst/>
                <a:latin typeface="+mn-lt"/>
                <a:ea typeface="+mn-ea"/>
                <a:cs typeface="+mn-cs"/>
              </a:rPr>
              <a:t>是由美國</a:t>
            </a:r>
            <a:r>
              <a:rPr lang="en-US" altLang="zh-TW" sz="1200" b="0" i="0" kern="1200" dirty="0">
                <a:solidFill>
                  <a:schemeClr val="tx1"/>
                </a:solidFill>
                <a:effectLst/>
                <a:latin typeface="+mn-lt"/>
                <a:ea typeface="+mn-ea"/>
                <a:cs typeface="+mn-cs"/>
              </a:rPr>
              <a:t>The MathWorks</a:t>
            </a:r>
            <a:r>
              <a:rPr lang="zh-TW" altLang="en-US" sz="1200" b="0" i="0" kern="1200" dirty="0">
                <a:solidFill>
                  <a:schemeClr val="tx1"/>
                </a:solidFill>
                <a:effectLst/>
                <a:latin typeface="+mn-lt"/>
                <a:ea typeface="+mn-ea"/>
                <a:cs typeface="+mn-cs"/>
              </a:rPr>
              <a:t>公司出品的商業數學軟體。</a:t>
            </a:r>
            <a:r>
              <a:rPr lang="en-US" altLang="zh-TW" sz="1200" b="0" i="0" kern="1200" dirty="0">
                <a:solidFill>
                  <a:schemeClr val="tx1"/>
                </a:solidFill>
                <a:effectLst/>
                <a:latin typeface="+mn-lt"/>
                <a:ea typeface="+mn-ea"/>
                <a:cs typeface="+mn-cs"/>
              </a:rPr>
              <a:t>MATLAB</a:t>
            </a:r>
            <a:r>
              <a:rPr lang="zh-TW" altLang="en-US" sz="1200" b="0" i="0" kern="1200" dirty="0">
                <a:solidFill>
                  <a:schemeClr val="tx1"/>
                </a:solidFill>
                <a:effectLst/>
                <a:latin typeface="+mn-lt"/>
                <a:ea typeface="+mn-ea"/>
                <a:cs typeface="+mn-cs"/>
              </a:rPr>
              <a:t>是一種用於演算法開發、資料視覺化、資料分析以及數值計算的進階技術計算語言和互動式環境。</a:t>
            </a: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0" i="0" kern="1200" dirty="0">
                <a:solidFill>
                  <a:schemeClr val="tx1"/>
                </a:solidFill>
                <a:effectLst/>
                <a:latin typeface="+mn-lt"/>
                <a:ea typeface="+mn-ea"/>
                <a:cs typeface="+mn-cs"/>
              </a:rPr>
              <a:t>Simulink</a:t>
            </a:r>
            <a:r>
              <a:rPr lang="zh-TW" altLang="en-US" sz="1200" b="0" i="0" kern="1200" dirty="0">
                <a:solidFill>
                  <a:schemeClr val="tx1"/>
                </a:solidFill>
                <a:effectLst/>
                <a:latin typeface="+mn-lt"/>
                <a:ea typeface="+mn-ea"/>
                <a:cs typeface="+mn-cs"/>
              </a:rPr>
              <a:t>是</a:t>
            </a:r>
            <a:r>
              <a:rPr lang="en-US" altLang="zh-TW" sz="1200" b="0" i="0" kern="1200" dirty="0">
                <a:solidFill>
                  <a:schemeClr val="tx1"/>
                </a:solidFill>
                <a:effectLst/>
                <a:latin typeface="+mn-lt"/>
                <a:ea typeface="+mn-ea"/>
                <a:cs typeface="+mn-cs"/>
              </a:rPr>
              <a:t>The MathWorks</a:t>
            </a:r>
            <a:r>
              <a:rPr lang="zh-TW" altLang="en-US" sz="1200" b="0" i="0" kern="1200" dirty="0">
                <a:solidFill>
                  <a:schemeClr val="tx1"/>
                </a:solidFill>
                <a:effectLst/>
                <a:latin typeface="+mn-lt"/>
                <a:ea typeface="+mn-ea"/>
                <a:cs typeface="+mn-cs"/>
              </a:rPr>
              <a:t>公司開發的用於動態系統和嵌入式系統的多領域模擬和基於模型的設計工具，常集成於</a:t>
            </a:r>
            <a:r>
              <a:rPr lang="en-US" altLang="zh-TW" sz="1200" b="0" i="0" kern="1200" dirty="0">
                <a:solidFill>
                  <a:schemeClr val="tx1"/>
                </a:solidFill>
                <a:effectLst/>
                <a:latin typeface="+mn-lt"/>
                <a:ea typeface="+mn-ea"/>
                <a:cs typeface="+mn-cs"/>
              </a:rPr>
              <a:t>MathWorks</a:t>
            </a:r>
            <a:r>
              <a:rPr lang="zh-TW" altLang="en-US" sz="1200" b="0" i="0" kern="1200" dirty="0">
                <a:solidFill>
                  <a:schemeClr val="tx1"/>
                </a:solidFill>
                <a:effectLst/>
                <a:latin typeface="+mn-lt"/>
                <a:ea typeface="+mn-ea"/>
                <a:cs typeface="+mn-cs"/>
              </a:rPr>
              <a:t>公司的另一產品</a:t>
            </a:r>
            <a:r>
              <a:rPr lang="en-US" altLang="zh-TW" sz="1200" b="0" i="0" kern="1200" dirty="0">
                <a:solidFill>
                  <a:schemeClr val="tx1"/>
                </a:solidFill>
                <a:effectLst/>
                <a:latin typeface="+mn-lt"/>
                <a:ea typeface="+mn-ea"/>
                <a:cs typeface="+mn-cs"/>
              </a:rPr>
              <a:t>MATLAB</a:t>
            </a:r>
            <a:r>
              <a:rPr lang="zh-TW" altLang="en-US" sz="1200" b="0" i="0" kern="1200" dirty="0">
                <a:solidFill>
                  <a:schemeClr val="tx1"/>
                </a:solidFill>
                <a:effectLst/>
                <a:latin typeface="+mn-lt"/>
                <a:ea typeface="+mn-ea"/>
                <a:cs typeface="+mn-cs"/>
              </a:rPr>
              <a:t>中與之配合使用。 </a:t>
            </a:r>
            <a:endParaRPr lang="en-US" altLang="zh-TW"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b="0" i="0" kern="1200" dirty="0">
                <a:solidFill>
                  <a:schemeClr val="tx1"/>
                </a:solidFill>
                <a:effectLst/>
                <a:latin typeface="+mn-lt"/>
                <a:ea typeface="+mn-ea"/>
                <a:cs typeface="+mn-cs"/>
              </a:rPr>
              <a:t>UDP</a:t>
            </a:r>
            <a:r>
              <a:rPr lang="zh-TW" altLang="en-US" sz="1200" b="0" i="0" kern="1200" dirty="0">
                <a:solidFill>
                  <a:schemeClr val="tx1"/>
                </a:solidFill>
                <a:effectLst/>
                <a:latin typeface="+mn-lt"/>
                <a:ea typeface="+mn-ea"/>
                <a:cs typeface="+mn-cs"/>
              </a:rPr>
              <a:t>使用者資料包協定是一個簡單的面向資料包的通信協定，位於</a:t>
            </a:r>
            <a:r>
              <a:rPr lang="en-US" altLang="zh-TW" sz="1200" b="0" i="0" kern="1200" dirty="0">
                <a:solidFill>
                  <a:schemeClr val="tx1"/>
                </a:solidFill>
                <a:effectLst/>
                <a:latin typeface="+mn-lt"/>
                <a:ea typeface="+mn-ea"/>
                <a:cs typeface="+mn-cs"/>
              </a:rPr>
              <a:t>OSI</a:t>
            </a:r>
            <a:r>
              <a:rPr lang="zh-TW" altLang="en-US" sz="1200" b="0" i="0" kern="1200" dirty="0">
                <a:solidFill>
                  <a:schemeClr val="tx1"/>
                </a:solidFill>
                <a:effectLst/>
                <a:latin typeface="+mn-lt"/>
                <a:ea typeface="+mn-ea"/>
                <a:cs typeface="+mn-cs"/>
              </a:rPr>
              <a:t>模型的傳輸層。</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1214283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968101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對於水平移動，使用了兩倍的 </a:t>
            </a:r>
            <a:r>
              <a:rPr lang="en-US" altLang="zh-TW" dirty="0"/>
              <a:t>Theta </a:t>
            </a:r>
            <a:r>
              <a:rPr lang="zh-TW" altLang="en-US" dirty="0"/>
              <a:t>幅度值，因為對於我們的初步測試對象來說信號不是那麼強。 對於垂直軸，我們使用了 </a:t>
            </a:r>
            <a:r>
              <a:rPr lang="en-US" altLang="zh-TW" dirty="0"/>
              <a:t>Gamma </a:t>
            </a:r>
            <a:r>
              <a:rPr lang="zh-TW" altLang="en-US" dirty="0"/>
              <a:t>幅度。 這兩個關係是任意選擇的，我們沒有初步測試不同腦電波的運動方向和幅度之間是否存在關係。 然而，我們確保的一件事是通過在任何方向上的每次移動後將畫筆居中來將畫筆保持在虛擬畫布中</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98766-6A9C-4F2F-8D78-A8B7F422C2B3}"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83047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p>
        </p:txBody>
      </p:sp>
      <p:sp>
        <p:nvSpPr>
          <p:cNvPr id="4" name="日期版面配置區 3"/>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4377433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69206117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51001871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48901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C202048A-5FA5-493E-86FD-5F6B385DC02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27" y="0"/>
            <a:ext cx="12184345" cy="6858000"/>
          </a:xfrm>
          <a:prstGeom prst="rect">
            <a:avLst/>
          </a:prstGeom>
          <a:ln>
            <a:noFill/>
          </a:ln>
        </p:spPr>
      </p:pic>
      <p:sp>
        <p:nvSpPr>
          <p:cNvPr id="17" name="矩形 16">
            <a:extLst>
              <a:ext uri="{FF2B5EF4-FFF2-40B4-BE49-F238E27FC236}">
                <a16:creationId xmlns:a16="http://schemas.microsoft.com/office/drawing/2014/main" id="{14C61DDD-D7FD-45D8-B4FF-63569C780821}"/>
              </a:ext>
            </a:extLst>
          </p:cNvPr>
          <p:cNvSpPr/>
          <p:nvPr userDrawn="1"/>
        </p:nvSpPr>
        <p:spPr>
          <a:xfrm>
            <a:off x="291624" y="278296"/>
            <a:ext cx="11585417" cy="63610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extLst>
      <p:ext uri="{BB962C8B-B14F-4D97-AF65-F5344CB8AC3E}">
        <p14:creationId xmlns:p14="http://schemas.microsoft.com/office/powerpoint/2010/main" val="262853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240395450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91920347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271333562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84671319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83392723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192652276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74855083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CB0CF3F2-1AD5-4776-8B1E-314A7F20263B}" type="datetimeFigureOut">
              <a:rPr lang="zh-TW" altLang="en-US" smtClean="0"/>
              <a:t>2022/4/13</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66171387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0CF3F2-1AD5-4776-8B1E-314A7F20263B}" type="datetimeFigureOut">
              <a:rPr lang="zh-TW" altLang="en-US" smtClean="0"/>
              <a:t>2022/4/13</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20E797-0CD2-4695-AE20-F2D92094C8E3}" type="slidenum">
              <a:rPr lang="zh-TW" altLang="en-US" smtClean="0"/>
              <a:t>‹#›</a:t>
            </a:fld>
            <a:endParaRPr lang="zh-TW" altLang="en-US"/>
          </a:p>
        </p:txBody>
      </p:sp>
    </p:spTree>
    <p:extLst>
      <p:ext uri="{BB962C8B-B14F-4D97-AF65-F5344CB8AC3E}">
        <p14:creationId xmlns:p14="http://schemas.microsoft.com/office/powerpoint/2010/main" val="3344150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3.xml"/><Relationship Id="rId7" Type="http://schemas.openxmlformats.org/officeDocument/2006/relationships/image" Target="../media/image10.tm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5.tm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microsoft.com/office/2007/relationships/hdphoto" Target="../media/hdphoto2.wdp"/><Relationship Id="rId5" Type="http://schemas.openxmlformats.org/officeDocument/2006/relationships/image" Target="../media/image8.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9936CCE9-0B25-4A63-8200-72127537C7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14" y="0"/>
            <a:ext cx="12181172" cy="6858000"/>
          </a:xfrm>
          <a:prstGeom prst="rect">
            <a:avLst/>
          </a:prstGeom>
          <a:ln>
            <a:noFill/>
          </a:ln>
        </p:spPr>
      </p:pic>
      <p:sp>
        <p:nvSpPr>
          <p:cNvPr id="85" name="文本框 84">
            <a:extLst>
              <a:ext uri="{FF2B5EF4-FFF2-40B4-BE49-F238E27FC236}">
                <a16:creationId xmlns:a16="http://schemas.microsoft.com/office/drawing/2014/main" id="{A4B23ECB-1B80-4C47-B1E6-43DB9EF2BC0E}"/>
              </a:ext>
            </a:extLst>
          </p:cNvPr>
          <p:cNvSpPr txBox="1"/>
          <p:nvPr/>
        </p:nvSpPr>
        <p:spPr>
          <a:xfrm>
            <a:off x="1560150" y="1716864"/>
            <a:ext cx="9071696" cy="1015663"/>
          </a:xfrm>
          <a:prstGeom prst="rect">
            <a:avLst/>
          </a:prstGeom>
          <a:noFill/>
        </p:spPr>
        <p:txBody>
          <a:bodyPr wrap="square">
            <a:spAutoFit/>
          </a:bodyPr>
          <a:lstStyle/>
          <a:p>
            <a:pPr algn="ctr" defTabSz="913491">
              <a:defRPr/>
            </a:pPr>
            <a:r>
              <a:rPr lang="zh-TW" altLang="en-US" sz="30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用腦波繪圖</a:t>
            </a:r>
            <a:r>
              <a:rPr lang="en-US" altLang="zh-TW" sz="30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a:t>
            </a:r>
            <a:br>
              <a:rPr lang="en-US" altLang="zh-TW" sz="30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br>
            <a:r>
              <a:rPr lang="zh-TW" altLang="en-US" sz="30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邁向使用低腦力的主動式腦機介面繪畫原型</a:t>
            </a:r>
            <a:endParaRPr lang="zh-CN" altLang="en-US" sz="30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sp>
        <p:nvSpPr>
          <p:cNvPr id="104" name="文本框 103">
            <a:extLst>
              <a:ext uri="{FF2B5EF4-FFF2-40B4-BE49-F238E27FC236}">
                <a16:creationId xmlns:a16="http://schemas.microsoft.com/office/drawing/2014/main" id="{3D080D89-C37B-43C2-ACED-6346F582B059}"/>
              </a:ext>
            </a:extLst>
          </p:cNvPr>
          <p:cNvSpPr txBox="1"/>
          <p:nvPr/>
        </p:nvSpPr>
        <p:spPr>
          <a:xfrm>
            <a:off x="3324697" y="5020425"/>
            <a:ext cx="5542605" cy="553998"/>
          </a:xfrm>
          <a:prstGeom prst="rect">
            <a:avLst/>
          </a:prstGeom>
          <a:noFill/>
        </p:spPr>
        <p:txBody>
          <a:bodyPr wrap="square">
            <a:spAutoFit/>
          </a:bodyPr>
          <a:lstStyle/>
          <a:p>
            <a:pPr algn="ctr" defTabSz="913491">
              <a:defRPr/>
            </a:pPr>
            <a:r>
              <a:rPr lang="zh-TW" altLang="en-US" sz="3000" spc="267" dirty="0">
                <a:solidFill>
                  <a:srgbClr val="373536"/>
                </a:solidFill>
                <a:cs typeface="+mn-ea"/>
              </a:rPr>
              <a:t>賴威良 </a:t>
            </a:r>
            <a:r>
              <a:rPr lang="en-US" altLang="zh-TW" sz="3000" spc="267" dirty="0">
                <a:solidFill>
                  <a:srgbClr val="373536"/>
                </a:solidFill>
                <a:ea typeface="一纸情书" panose="02000503000000000000" pitchFamily="2" charset="-122"/>
                <a:cs typeface="+mn-ea"/>
              </a:rPr>
              <a:t>Wei-Liang Lai</a:t>
            </a:r>
          </a:p>
        </p:txBody>
      </p:sp>
      <p:grpSp>
        <p:nvGrpSpPr>
          <p:cNvPr id="105" name="组合 104">
            <a:extLst>
              <a:ext uri="{FF2B5EF4-FFF2-40B4-BE49-F238E27FC236}">
                <a16:creationId xmlns:a16="http://schemas.microsoft.com/office/drawing/2014/main" id="{B8088CCF-1D6B-4CDD-9FB6-A8208ACC9249}"/>
              </a:ext>
            </a:extLst>
          </p:cNvPr>
          <p:cNvGrpSpPr/>
          <p:nvPr/>
        </p:nvGrpSpPr>
        <p:grpSpPr>
          <a:xfrm>
            <a:off x="3744183" y="5170851"/>
            <a:ext cx="266489" cy="266489"/>
            <a:chOff x="9352883" y="5335471"/>
            <a:chExt cx="456228" cy="456228"/>
          </a:xfrm>
          <a:effectLst/>
        </p:grpSpPr>
        <p:sp>
          <p:nvSpPr>
            <p:cNvPr id="106" name="矩形: 圆角 3">
              <a:extLst>
                <a:ext uri="{FF2B5EF4-FFF2-40B4-BE49-F238E27FC236}">
                  <a16:creationId xmlns:a16="http://schemas.microsoft.com/office/drawing/2014/main" id="{AEA2A508-5633-42C8-A049-68CEB010E38E}"/>
                </a:ext>
              </a:extLst>
            </p:cNvPr>
            <p:cNvSpPr/>
            <p:nvPr/>
          </p:nvSpPr>
          <p:spPr>
            <a:xfrm>
              <a:off x="9352883" y="5335471"/>
              <a:ext cx="456228" cy="456228"/>
            </a:xfrm>
            <a:prstGeom prst="roundRect">
              <a:avLst/>
            </a:prstGeom>
            <a:solidFill>
              <a:srgbClr val="9EE4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dirty="0">
                <a:latin typeface="一纸情书" panose="02000503000000000000" pitchFamily="2" charset="-122"/>
                <a:ea typeface="一纸情书" panose="02000503000000000000" pitchFamily="2" charset="-122"/>
                <a:cs typeface="+mn-ea"/>
                <a:sym typeface="一纸情书" panose="02000503000000000000" pitchFamily="2" charset="-122"/>
              </a:endParaRPr>
            </a:p>
          </p:txBody>
        </p:sp>
        <p:sp>
          <p:nvSpPr>
            <p:cNvPr id="107" name="椭圆 4">
              <a:extLst>
                <a:ext uri="{FF2B5EF4-FFF2-40B4-BE49-F238E27FC236}">
                  <a16:creationId xmlns:a16="http://schemas.microsoft.com/office/drawing/2014/main" id="{60204D20-9FD0-4730-9E9A-D7224ABEA437}"/>
                </a:ext>
              </a:extLst>
            </p:cNvPr>
            <p:cNvSpPr/>
            <p:nvPr/>
          </p:nvSpPr>
          <p:spPr>
            <a:xfrm>
              <a:off x="9457674" y="5440262"/>
              <a:ext cx="246647" cy="24664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799">
                <a:latin typeface="一纸情书" panose="02000503000000000000" pitchFamily="2" charset="-122"/>
                <a:ea typeface="一纸情书" panose="02000503000000000000" pitchFamily="2" charset="-122"/>
                <a:cs typeface="+mn-ea"/>
                <a:sym typeface="一纸情书" panose="02000503000000000000" pitchFamily="2" charset="-122"/>
              </a:endParaRPr>
            </a:p>
          </p:txBody>
        </p:sp>
      </p:grpSp>
      <p:sp>
        <p:nvSpPr>
          <p:cNvPr id="44" name="文本框 43">
            <a:extLst>
              <a:ext uri="{FF2B5EF4-FFF2-40B4-BE49-F238E27FC236}">
                <a16:creationId xmlns:a16="http://schemas.microsoft.com/office/drawing/2014/main" id="{911AC96E-FFA7-43A7-9E58-543915717C53}"/>
              </a:ext>
            </a:extLst>
          </p:cNvPr>
          <p:cNvSpPr txBox="1"/>
          <p:nvPr/>
        </p:nvSpPr>
        <p:spPr>
          <a:xfrm>
            <a:off x="4524885" y="5558962"/>
            <a:ext cx="3142227" cy="369332"/>
          </a:xfrm>
          <a:prstGeom prst="rect">
            <a:avLst/>
          </a:prstGeom>
          <a:noFill/>
        </p:spPr>
        <p:txBody>
          <a:bodyPr wrap="square">
            <a:spAutoFit/>
          </a:bodyPr>
          <a:lstStyle/>
          <a:p>
            <a:pPr algn="ctr" defTabSz="913491">
              <a:defRPr/>
            </a:pPr>
            <a:r>
              <a:rPr lang="en-US" altLang="zh-TW"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2022/04/15</a:t>
            </a:r>
            <a:endParaRPr lang="zh-CN" altLang="en-US"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sp>
        <p:nvSpPr>
          <p:cNvPr id="16" name="文本框 84">
            <a:extLst>
              <a:ext uri="{FF2B5EF4-FFF2-40B4-BE49-F238E27FC236}">
                <a16:creationId xmlns:a16="http://schemas.microsoft.com/office/drawing/2014/main" id="{B90AF761-243B-4E57-B8BE-25B4EFAE9235}"/>
              </a:ext>
            </a:extLst>
          </p:cNvPr>
          <p:cNvSpPr txBox="1"/>
          <p:nvPr/>
        </p:nvSpPr>
        <p:spPr>
          <a:xfrm>
            <a:off x="1912361" y="3185107"/>
            <a:ext cx="8884226" cy="1200329"/>
          </a:xfrm>
          <a:prstGeom prst="rect">
            <a:avLst/>
          </a:prstGeom>
          <a:noFill/>
        </p:spPr>
        <p:txBody>
          <a:bodyPr wrap="square">
            <a:spAutoFit/>
          </a:bodyPr>
          <a:lstStyle/>
          <a:p>
            <a:pPr algn="ctr" defTabSz="913491">
              <a:defRPr/>
            </a:pP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Paint with Brainwaves—</a:t>
            </a:r>
            <a:b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b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A Step Towards</a:t>
            </a:r>
            <a:r>
              <a:rPr lang="zh-TW" altLang="en-US"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 </a:t>
            </a: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a Low Brain Effort </a:t>
            </a:r>
          </a:p>
          <a:p>
            <a:pPr algn="ctr" defTabSz="913491">
              <a:defRPr/>
            </a:pP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Active BCI</a:t>
            </a:r>
            <a:r>
              <a:rPr lang="zh-TW" altLang="en-US"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 </a:t>
            </a: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Painting</a:t>
            </a:r>
            <a:r>
              <a:rPr lang="zh-TW" altLang="en-US"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 </a:t>
            </a:r>
            <a:r>
              <a:rPr lang="en-US" altLang="zh-TW"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rPr>
              <a:t>Prototype</a:t>
            </a:r>
            <a:endParaRPr lang="zh-CN" altLang="en-US" sz="2400" spc="267" dirty="0">
              <a:solidFill>
                <a:srgbClr val="373536"/>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spTree>
    <p:custDataLst>
      <p:tags r:id="rId1"/>
    </p:custDataLst>
    <p:extLst>
      <p:ext uri="{BB962C8B-B14F-4D97-AF65-F5344CB8AC3E}">
        <p14:creationId xmlns:p14="http://schemas.microsoft.com/office/powerpoint/2010/main" val="29429139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098" name="Picture 2" descr="figure 3">
            <a:extLst>
              <a:ext uri="{FF2B5EF4-FFF2-40B4-BE49-F238E27FC236}">
                <a16:creationId xmlns:a16="http://schemas.microsoft.com/office/drawing/2014/main" id="{88585EBB-2A28-45DC-A490-FAD044E870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187" y="1167064"/>
            <a:ext cx="11965626" cy="4716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139826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5"/>
            <a:stretch>
              <a:fillRect/>
            </a:stretch>
          </p:blipFill>
          <p:spPr>
            <a:xfrm>
              <a:off x="5687384" y="2533438"/>
              <a:ext cx="552679" cy="554378"/>
            </a:xfrm>
            <a:prstGeom prst="rect">
              <a:avLst/>
            </a:prstGeom>
          </p:spPr>
        </p:pic>
      </p:gr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6"/>
          <a:stretch>
            <a:fillRect/>
          </a:stretch>
        </p:blipFill>
        <p:spPr>
          <a:xfrm>
            <a:off x="447018" y="442529"/>
            <a:ext cx="720000" cy="716910"/>
          </a:xfrm>
          <a:prstGeom prst="rect">
            <a:avLst/>
          </a:prstGeom>
        </p:spPr>
      </p:pic>
      <p:sp>
        <p:nvSpPr>
          <p:cNvPr id="8" name="文字方塊 7">
            <a:extLst>
              <a:ext uri="{FF2B5EF4-FFF2-40B4-BE49-F238E27FC236}">
                <a16:creationId xmlns:a16="http://schemas.microsoft.com/office/drawing/2014/main" id="{5A74B63A-22A7-4686-A8CB-67ED6C2D43D9}"/>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Initial Tryout</a:t>
            </a:r>
            <a:endParaRPr lang="zh-TW" altLang="en-US" sz="2800" b="1" dirty="0">
              <a:latin typeface="微軟正黑體" panose="020B0604030504040204" pitchFamily="34" charset="-120"/>
              <a:ea typeface="微軟正黑體" panose="020B0604030504040204" pitchFamily="34" charset="-120"/>
            </a:endParaRPr>
          </a:p>
        </p:txBody>
      </p:sp>
      <p:pic>
        <p:nvPicPr>
          <p:cNvPr id="3" name="圖片 2">
            <a:extLst>
              <a:ext uri="{FF2B5EF4-FFF2-40B4-BE49-F238E27FC236}">
                <a16:creationId xmlns:a16="http://schemas.microsoft.com/office/drawing/2014/main" id="{8452C92F-61C1-4398-AAEC-5CD3AC43299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60536" y="1159439"/>
            <a:ext cx="8679257" cy="3376267"/>
          </a:xfrm>
          <a:prstGeom prst="rect">
            <a:avLst/>
          </a:prstGeom>
        </p:spPr>
      </p:pic>
      <p:pic>
        <p:nvPicPr>
          <p:cNvPr id="5" name="Paint with Brainwaves—A Step Towards a Low Brain Effort Active BCI Painting Prototype _ SpringerLink - Google Chrome 2022-04-12 21-49-18_Trim">
            <a:hlinkClick r:id="" action="ppaction://media"/>
            <a:extLst>
              <a:ext uri="{FF2B5EF4-FFF2-40B4-BE49-F238E27FC236}">
                <a16:creationId xmlns:a16="http://schemas.microsoft.com/office/drawing/2014/main" id="{C4CB0D9D-E330-4277-8D25-BA3A7D5BE6E9}"/>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6942221" y="3870268"/>
            <a:ext cx="4950770" cy="2784808"/>
          </a:xfrm>
          <a:prstGeom prst="rect">
            <a:avLst/>
          </a:prstGeom>
        </p:spPr>
      </p:pic>
    </p:spTree>
    <p:extLst>
      <p:ext uri="{BB962C8B-B14F-4D97-AF65-F5344CB8AC3E}">
        <p14:creationId xmlns:p14="http://schemas.microsoft.com/office/powerpoint/2010/main" val="17873625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3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Discussion</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19" name="文字方塊 18">
            <a:extLst>
              <a:ext uri="{FF2B5EF4-FFF2-40B4-BE49-F238E27FC236}">
                <a16:creationId xmlns:a16="http://schemas.microsoft.com/office/drawing/2014/main" id="{98816D9D-4C07-444A-9C5A-4639A26E7A99}"/>
              </a:ext>
            </a:extLst>
          </p:cNvPr>
          <p:cNvSpPr txBox="1"/>
          <p:nvPr/>
        </p:nvSpPr>
        <p:spPr>
          <a:xfrm>
            <a:off x="937698" y="1470905"/>
            <a:ext cx="10672776" cy="142077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這種繪圖介面在許多方面都很有趣。與</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P300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模式相比，速度更快，可以快速進行藝術創作，無須每個命令等待</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15</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秒。</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雖然效率較高，但相對的效果較差。</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15" name="文字方塊 14">
            <a:extLst>
              <a:ext uri="{FF2B5EF4-FFF2-40B4-BE49-F238E27FC236}">
                <a16:creationId xmlns:a16="http://schemas.microsoft.com/office/drawing/2014/main" id="{3FCBC653-3097-4A5B-8082-5C3235FEAFD0}"/>
              </a:ext>
            </a:extLst>
          </p:cNvPr>
          <p:cNvSpPr txBox="1"/>
          <p:nvPr/>
        </p:nvSpPr>
        <p:spPr>
          <a:xfrm>
            <a:off x="937698" y="3355664"/>
            <a:ext cx="10672776" cy="1420774"/>
          </a:xfrm>
          <a:prstGeom prst="rect">
            <a:avLst/>
          </a:prstGeom>
          <a:ln>
            <a:solidFill>
              <a:srgbClr val="0070C0"/>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參照</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【Rasheed and Marini`s and </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Alharbi</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et al.】</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的分類結果將腦波之間關聯性微調後，可創建更可靠的</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BCI</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繪圖系統。</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此系統只需思考就可以創作，而</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P300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繪畫則需要有意識的注視來輸入命令。</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16" name="文字方塊 15">
            <a:extLst>
              <a:ext uri="{FF2B5EF4-FFF2-40B4-BE49-F238E27FC236}">
                <a16:creationId xmlns:a16="http://schemas.microsoft.com/office/drawing/2014/main" id="{462B1448-D8A0-406C-B867-29B94F56700B}"/>
              </a:ext>
            </a:extLst>
          </p:cNvPr>
          <p:cNvSpPr txBox="1"/>
          <p:nvPr/>
        </p:nvSpPr>
        <p:spPr>
          <a:xfrm>
            <a:off x="937698" y="5240423"/>
            <a:ext cx="10672776" cy="959109"/>
          </a:xfrm>
          <a:prstGeom prst="rect">
            <a:avLst/>
          </a:prstGeom>
          <a:ln>
            <a:solidFill>
              <a:srgbClr val="7030A0"/>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這個系統可以用於更容易和更快地診斷病人的神經問題，因為在某些認知或感知任務方面，如果有缺失的腦電波或腦電波的組成偏離了標準，就可以亮出不同的顏色。 </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Tree>
    <p:extLst>
      <p:ext uri="{BB962C8B-B14F-4D97-AF65-F5344CB8AC3E}">
        <p14:creationId xmlns:p14="http://schemas.microsoft.com/office/powerpoint/2010/main" val="15563550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5" y="574664"/>
            <a:ext cx="3872573"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Conclusion</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19" name="文字方塊 18">
            <a:extLst>
              <a:ext uri="{FF2B5EF4-FFF2-40B4-BE49-F238E27FC236}">
                <a16:creationId xmlns:a16="http://schemas.microsoft.com/office/drawing/2014/main" id="{98816D9D-4C07-444A-9C5A-4639A26E7A99}"/>
              </a:ext>
            </a:extLst>
          </p:cNvPr>
          <p:cNvSpPr txBox="1"/>
          <p:nvPr/>
        </p:nvSpPr>
        <p:spPr>
          <a:xfrm>
            <a:off x="1931682" y="1867263"/>
            <a:ext cx="8328633" cy="142077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系統準確率比隨機猜測準確率高。需對腦波訊號進一步處理，以訂定在不同顏色的不同腦波頻率振幅與臨界值，從而允許用戶的創造力能更廣泛的色彩處理。</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15" name="文字方塊 14">
            <a:extLst>
              <a:ext uri="{FF2B5EF4-FFF2-40B4-BE49-F238E27FC236}">
                <a16:creationId xmlns:a16="http://schemas.microsoft.com/office/drawing/2014/main" id="{3FCBC653-3097-4A5B-8082-5C3235FEAFD0}"/>
              </a:ext>
            </a:extLst>
          </p:cNvPr>
          <p:cNvSpPr txBox="1"/>
          <p:nvPr/>
        </p:nvSpPr>
        <p:spPr>
          <a:xfrm>
            <a:off x="1931683" y="3820730"/>
            <a:ext cx="8328633" cy="95910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這類發明可以延伸許多其他的應用，可供繪製或輸出心理或腦中的創造甚至是記憶。對於治療溝通障礙或是精神疾病患者非常具有價值。</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Tree>
    <p:extLst>
      <p:ext uri="{BB962C8B-B14F-4D97-AF65-F5344CB8AC3E}">
        <p14:creationId xmlns:p14="http://schemas.microsoft.com/office/powerpoint/2010/main" val="11753826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5" y="574664"/>
            <a:ext cx="5453086"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Summary: Lessons Learned</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19" name="文字方塊 18">
            <a:extLst>
              <a:ext uri="{FF2B5EF4-FFF2-40B4-BE49-F238E27FC236}">
                <a16:creationId xmlns:a16="http://schemas.microsoft.com/office/drawing/2014/main" id="{98816D9D-4C07-444A-9C5A-4639A26E7A99}"/>
              </a:ext>
            </a:extLst>
          </p:cNvPr>
          <p:cNvSpPr txBox="1"/>
          <p:nvPr/>
        </p:nvSpPr>
        <p:spPr>
          <a:xfrm>
            <a:off x="1260535" y="1546562"/>
            <a:ext cx="9362946" cy="1882438"/>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初步研究選擇腦波訊號和指令關聯：</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紅色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a:t>
            </a:r>
            <a:r>
              <a:rPr lang="el-GR" altLang="zh-TW" sz="2000" dirty="0">
                <a:latin typeface="微軟正黑體" panose="020B0604030504040204" pitchFamily="34" charset="-120"/>
                <a:ea typeface="微軟正黑體" panose="020B0604030504040204" pitchFamily="34" charset="-120"/>
                <a:sym typeface="Wingdings" panose="05000000000000000000" pitchFamily="2" charset="2"/>
              </a:rPr>
              <a:t>α</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／藍色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el-GR" altLang="zh-TW" sz="2000" dirty="0">
                <a:latin typeface="微軟正黑體" panose="020B0604030504040204" pitchFamily="34" charset="-120"/>
                <a:ea typeface="微軟正黑體" panose="020B0604030504040204" pitchFamily="34" charset="-120"/>
                <a:sym typeface="Wingdings" panose="05000000000000000000" pitchFamily="2" charset="2"/>
              </a:rPr>
              <a:t>β</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／綠色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el-GR" altLang="zh-TW" sz="2000" dirty="0">
                <a:latin typeface="微軟正黑體" panose="020B0604030504040204" pitchFamily="34" charset="-120"/>
                <a:ea typeface="微軟正黑體" panose="020B0604030504040204" pitchFamily="34" charset="-120"/>
                <a:sym typeface="Wingdings" panose="05000000000000000000" pitchFamily="2" charset="2"/>
              </a:rPr>
              <a:t>δ</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 ／縱橫軸</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el-GR" altLang="zh-TW" sz="2000" dirty="0">
                <a:latin typeface="微軟正黑體" panose="020B0604030504040204" pitchFamily="34" charset="-120"/>
                <a:ea typeface="微軟正黑體" panose="020B0604030504040204" pitchFamily="34" charset="-120"/>
                <a:sym typeface="Wingdings" panose="05000000000000000000" pitchFamily="2" charset="2"/>
              </a:rPr>
              <a:t>θ</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el-GR" altLang="zh-TW" dirty="0"/>
              <a:t> γ</a:t>
            </a:r>
            <a:endParaRPr lang="en-US" altLang="zh-TW" dirty="0"/>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系統仍尚未成熟，如果顏色和腦波數據間關聯性取得進一步的突破，將有更好的前景。</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15" name="文字方塊 14">
            <a:extLst>
              <a:ext uri="{FF2B5EF4-FFF2-40B4-BE49-F238E27FC236}">
                <a16:creationId xmlns:a16="http://schemas.microsoft.com/office/drawing/2014/main" id="{3FCBC653-3097-4A5B-8082-5C3235FEAFD0}"/>
              </a:ext>
            </a:extLst>
          </p:cNvPr>
          <p:cNvSpPr txBox="1"/>
          <p:nvPr/>
        </p:nvSpPr>
        <p:spPr>
          <a:xfrm>
            <a:off x="1260535" y="3729036"/>
            <a:ext cx="9362946" cy="1882438"/>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腦電圖和輸出之間的關係應精心設計。</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腦波訊號因人而異，編碼關係不一定適合所有人。</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想像和真實看到產生的腦波會有不同。</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在腦中想像一種清晰的顏色需要進行練習，而視覺不需要。</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Tree>
    <p:extLst>
      <p:ext uri="{BB962C8B-B14F-4D97-AF65-F5344CB8AC3E}">
        <p14:creationId xmlns:p14="http://schemas.microsoft.com/office/powerpoint/2010/main" val="142077363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6">
            <a:extLst>
              <a:ext uri="{FF2B5EF4-FFF2-40B4-BE49-F238E27FC236}">
                <a16:creationId xmlns:a16="http://schemas.microsoft.com/office/drawing/2014/main" id="{2178CB9B-16B9-49D0-AE1E-C2FCE4A5BAF1}"/>
              </a:ext>
            </a:extLst>
          </p:cNvPr>
          <p:cNvSpPr/>
          <p:nvPr/>
        </p:nvSpPr>
        <p:spPr>
          <a:xfrm rot="3131087" flipV="1">
            <a:off x="4133057" y="295234"/>
            <a:ext cx="3925887" cy="4937125"/>
          </a:xfrm>
          <a:custGeom>
            <a:avLst/>
            <a:gdLst>
              <a:gd name="connsiteX0" fmla="*/ 1588293 w 3925991"/>
              <a:gd name="connsiteY0" fmla="*/ 2290541 h 4937492"/>
              <a:gd name="connsiteX1" fmla="*/ 2063727 w 3925991"/>
              <a:gd name="connsiteY1" fmla="*/ 1821287 h 4937492"/>
              <a:gd name="connsiteX2" fmla="*/ 2189212 w 3925991"/>
              <a:gd name="connsiteY2" fmla="*/ 2081910 h 4937492"/>
              <a:gd name="connsiteX3" fmla="*/ 1526366 w 3925991"/>
              <a:gd name="connsiteY3" fmla="*/ 2351663 h 4937492"/>
              <a:gd name="connsiteX4" fmla="*/ 1573848 w 3925991"/>
              <a:gd name="connsiteY4" fmla="*/ 2304798 h 4937492"/>
              <a:gd name="connsiteX5" fmla="*/ 2654669 w 3925991"/>
              <a:gd name="connsiteY5" fmla="*/ 2121927 h 4937492"/>
              <a:gd name="connsiteX6" fmla="*/ 2607219 w 3925991"/>
              <a:gd name="connsiteY6" fmla="*/ 1936784 h 4937492"/>
              <a:gd name="connsiteX7" fmla="*/ 2413412 w 3925991"/>
              <a:gd name="connsiteY7" fmla="*/ 2004071 h 4937492"/>
              <a:gd name="connsiteX8" fmla="*/ 2124688 w 3925991"/>
              <a:gd name="connsiteY8" fmla="*/ 1761118 h 4937492"/>
              <a:gd name="connsiteX9" fmla="*/ 2347705 w 3925991"/>
              <a:gd name="connsiteY9" fmla="*/ 1540999 h 4937492"/>
              <a:gd name="connsiteX10" fmla="*/ 2119430 w 3925991"/>
              <a:gd name="connsiteY10" fmla="*/ 1361689 h 4937492"/>
              <a:gd name="connsiteX11" fmla="*/ 1556336 w 3925991"/>
              <a:gd name="connsiteY11" fmla="*/ 2301636 h 4937492"/>
              <a:gd name="connsiteX12" fmla="*/ 1521924 w 3925991"/>
              <a:gd name="connsiteY12" fmla="*/ 2313583 h 4937492"/>
              <a:gd name="connsiteX13" fmla="*/ 1552253 w 3925991"/>
              <a:gd name="connsiteY13" fmla="*/ 2308452 h 4937492"/>
              <a:gd name="connsiteX14" fmla="*/ 0 w 3925991"/>
              <a:gd name="connsiteY14" fmla="*/ 534139 h 4937492"/>
              <a:gd name="connsiteX15" fmla="*/ 748392 w 3925991"/>
              <a:gd name="connsiteY15" fmla="*/ 1253112 h 4937492"/>
              <a:gd name="connsiteX16" fmla="*/ 430781 w 3925991"/>
              <a:gd name="connsiteY16" fmla="*/ 691321 h 4937492"/>
              <a:gd name="connsiteX17" fmla="*/ 1327878 w 3925991"/>
              <a:gd name="connsiteY17" fmla="*/ 298905 h 4937492"/>
              <a:gd name="connsiteX18" fmla="*/ 1138066 w 3925991"/>
              <a:gd name="connsiteY18" fmla="*/ 0 h 4937492"/>
              <a:gd name="connsiteX19" fmla="*/ 403558 w 3925991"/>
              <a:gd name="connsiteY19" fmla="*/ 643170 h 4937492"/>
              <a:gd name="connsiteX20" fmla="*/ 237644 w 3925991"/>
              <a:gd name="connsiteY20" fmla="*/ 349702 h 4937492"/>
              <a:gd name="connsiteX21" fmla="*/ 3259808 w 3925991"/>
              <a:gd name="connsiteY21" fmla="*/ 4769533 h 4937492"/>
              <a:gd name="connsiteX22" fmla="*/ 3326451 w 3925991"/>
              <a:gd name="connsiteY22" fmla="*/ 4769533 h 4937492"/>
              <a:gd name="connsiteX23" fmla="*/ 3259808 w 3925991"/>
              <a:gd name="connsiteY23" fmla="*/ 4546311 h 4937492"/>
              <a:gd name="connsiteX24" fmla="*/ 715016 w 3925991"/>
              <a:gd name="connsiteY24" fmla="*/ 1545812 h 4937492"/>
              <a:gd name="connsiteX25" fmla="*/ 1224662 w 3925991"/>
              <a:gd name="connsiteY25" fmla="*/ 1228640 h 4937492"/>
              <a:gd name="connsiteX26" fmla="*/ 1553185 w 3925991"/>
              <a:gd name="connsiteY26" fmla="*/ 1505082 h 4937492"/>
              <a:gd name="connsiteX27" fmla="*/ 985860 w 3925991"/>
              <a:gd name="connsiteY27" fmla="*/ 1875541 h 4937492"/>
              <a:gd name="connsiteX28" fmla="*/ 1114162 w 3925991"/>
              <a:gd name="connsiteY28" fmla="*/ 2040856 h 4937492"/>
              <a:gd name="connsiteX29" fmla="*/ 1629252 w 3925991"/>
              <a:gd name="connsiteY29" fmla="*/ 1569091 h 4937492"/>
              <a:gd name="connsiteX30" fmla="*/ 1629945 w 3925991"/>
              <a:gd name="connsiteY30" fmla="*/ 1569674 h 4937492"/>
              <a:gd name="connsiteX31" fmla="*/ 1629538 w 3925991"/>
              <a:gd name="connsiteY31" fmla="*/ 1568829 h 4937492"/>
              <a:gd name="connsiteX32" fmla="*/ 2061669 w 3925991"/>
              <a:gd name="connsiteY32" fmla="*/ 1173046 h 4937492"/>
              <a:gd name="connsiteX33" fmla="*/ 1587923 w 3925991"/>
              <a:gd name="connsiteY33" fmla="*/ 1482398 h 4937492"/>
              <a:gd name="connsiteX34" fmla="*/ 1410160 w 3925991"/>
              <a:gd name="connsiteY34" fmla="*/ 1113198 h 4937492"/>
              <a:gd name="connsiteX35" fmla="*/ 1808084 w 3925991"/>
              <a:gd name="connsiteY35" fmla="*/ 865554 h 4937492"/>
              <a:gd name="connsiteX36" fmla="*/ 1645264 w 3925991"/>
              <a:gd name="connsiteY36" fmla="*/ 655764 h 4937492"/>
              <a:gd name="connsiteX37" fmla="*/ 2756171 w 3925991"/>
              <a:gd name="connsiteY37" fmla="*/ 4212531 h 4937492"/>
              <a:gd name="connsiteX38" fmla="*/ 3140506 w 3925991"/>
              <a:gd name="connsiteY38" fmla="*/ 3905777 h 4937492"/>
              <a:gd name="connsiteX39" fmla="*/ 3176620 w 3925991"/>
              <a:gd name="connsiteY39" fmla="*/ 4432247 h 4937492"/>
              <a:gd name="connsiteX40" fmla="*/ 3380443 w 3925991"/>
              <a:gd name="connsiteY40" fmla="*/ 3809456 h 4937492"/>
              <a:gd name="connsiteX41" fmla="*/ 3925991 w 3925991"/>
              <a:gd name="connsiteY41" fmla="*/ 3818061 h 4937492"/>
              <a:gd name="connsiteX42" fmla="*/ 3879334 w 3925991"/>
              <a:gd name="connsiteY42" fmla="*/ 3556633 h 4937492"/>
              <a:gd name="connsiteX43" fmla="*/ 3339029 w 3925991"/>
              <a:gd name="connsiteY43" fmla="*/ 3765576 h 4937492"/>
              <a:gd name="connsiteX44" fmla="*/ 3319251 w 3925991"/>
              <a:gd name="connsiteY44" fmla="*/ 3763113 h 4937492"/>
              <a:gd name="connsiteX45" fmla="*/ 3766016 w 3925991"/>
              <a:gd name="connsiteY45" fmla="*/ 3406530 h 4937492"/>
              <a:gd name="connsiteX46" fmla="*/ 3517889 w 3925991"/>
              <a:gd name="connsiteY46" fmla="*/ 3168879 h 4937492"/>
              <a:gd name="connsiteX47" fmla="*/ 1894465 w 3925991"/>
              <a:gd name="connsiteY47" fmla="*/ 3132813 h 4937492"/>
              <a:gd name="connsiteX48" fmla="*/ 1926278 w 3925991"/>
              <a:gd name="connsiteY48" fmla="*/ 3130130 h 4937492"/>
              <a:gd name="connsiteX49" fmla="*/ 1911336 w 3925991"/>
              <a:gd name="connsiteY49" fmla="*/ 3147018 h 4937492"/>
              <a:gd name="connsiteX50" fmla="*/ 1935017 w 3925991"/>
              <a:gd name="connsiteY50" fmla="*/ 3129393 h 4937492"/>
              <a:gd name="connsiteX51" fmla="*/ 2934976 w 3925991"/>
              <a:gd name="connsiteY51" fmla="*/ 3045067 h 4937492"/>
              <a:gd name="connsiteX52" fmla="*/ 2323478 w 3925991"/>
              <a:gd name="connsiteY52" fmla="*/ 3627121 h 4937492"/>
              <a:gd name="connsiteX53" fmla="*/ 3302960 w 3925991"/>
              <a:gd name="connsiteY53" fmla="*/ 3014035 h 4937492"/>
              <a:gd name="connsiteX54" fmla="*/ 3327171 w 3925991"/>
              <a:gd name="connsiteY54" fmla="*/ 3011993 h 4937492"/>
              <a:gd name="connsiteX55" fmla="*/ 3325066 w 3925991"/>
              <a:gd name="connsiteY55" fmla="*/ 3000198 h 4937492"/>
              <a:gd name="connsiteX56" fmla="*/ 3414494 w 3925991"/>
              <a:gd name="connsiteY56" fmla="*/ 2944223 h 4937492"/>
              <a:gd name="connsiteX57" fmla="*/ 3285386 w 3925991"/>
              <a:gd name="connsiteY57" fmla="*/ 2777869 h 4937492"/>
              <a:gd name="connsiteX58" fmla="*/ 3280513 w 3925991"/>
              <a:gd name="connsiteY58" fmla="*/ 2750563 h 4937492"/>
              <a:gd name="connsiteX59" fmla="*/ 3267071 w 3925991"/>
              <a:gd name="connsiteY59" fmla="*/ 2754270 h 4937492"/>
              <a:gd name="connsiteX60" fmla="*/ 3255775 w 3925991"/>
              <a:gd name="connsiteY60" fmla="*/ 2739715 h 4937492"/>
              <a:gd name="connsiteX61" fmla="*/ 3229637 w 3925991"/>
              <a:gd name="connsiteY61" fmla="*/ 2764594 h 4937492"/>
              <a:gd name="connsiteX62" fmla="*/ 1951589 w 3925991"/>
              <a:gd name="connsiteY62" fmla="*/ 3117059 h 4937492"/>
              <a:gd name="connsiteX63" fmla="*/ 2944142 w 3925991"/>
              <a:gd name="connsiteY63" fmla="*/ 2378348 h 4937492"/>
              <a:gd name="connsiteX64" fmla="*/ 2764465 w 3925991"/>
              <a:gd name="connsiteY64" fmla="*/ 2182801 h 4937492"/>
              <a:gd name="connsiteX65" fmla="*/ 1933406 w 3925991"/>
              <a:gd name="connsiteY65" fmla="*/ 3122074 h 4937492"/>
              <a:gd name="connsiteX66" fmla="*/ 3194103 w 3925991"/>
              <a:gd name="connsiteY66" fmla="*/ 4937492 h 4937492"/>
              <a:gd name="connsiteX67" fmla="*/ 3257914 w 3925991"/>
              <a:gd name="connsiteY67" fmla="*/ 4924012 h 4937492"/>
              <a:gd name="connsiteX68" fmla="*/ 3212759 w 3925991"/>
              <a:gd name="connsiteY68" fmla="*/ 4710275 h 4937492"/>
              <a:gd name="connsiteX69" fmla="*/ 3024632 w 3925991"/>
              <a:gd name="connsiteY69" fmla="*/ 4815933 h 4937492"/>
              <a:gd name="connsiteX70" fmla="*/ 3137795 w 3925991"/>
              <a:gd name="connsiteY70" fmla="*/ 4844962 h 4937492"/>
              <a:gd name="connsiteX71" fmla="*/ 3178445 w 3925991"/>
              <a:gd name="connsiteY71" fmla="*/ 4451404 h 493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3925991" h="4937492">
                <a:moveTo>
                  <a:pt x="1588293" y="2290541"/>
                </a:moveTo>
                <a:lnTo>
                  <a:pt x="2063727" y="1821287"/>
                </a:lnTo>
                <a:lnTo>
                  <a:pt x="2189212" y="2081910"/>
                </a:lnTo>
                <a:close/>
                <a:moveTo>
                  <a:pt x="1526366" y="2351663"/>
                </a:moveTo>
                <a:lnTo>
                  <a:pt x="1573848" y="2304798"/>
                </a:lnTo>
                <a:lnTo>
                  <a:pt x="2654669" y="2121927"/>
                </a:lnTo>
                <a:lnTo>
                  <a:pt x="2607219" y="1936784"/>
                </a:lnTo>
                <a:lnTo>
                  <a:pt x="2413412" y="2004071"/>
                </a:lnTo>
                <a:lnTo>
                  <a:pt x="2124688" y="1761118"/>
                </a:lnTo>
                <a:lnTo>
                  <a:pt x="2347705" y="1540999"/>
                </a:lnTo>
                <a:lnTo>
                  <a:pt x="2119430" y="1361689"/>
                </a:lnTo>
                <a:lnTo>
                  <a:pt x="1556336" y="2301636"/>
                </a:lnTo>
                <a:lnTo>
                  <a:pt x="1521924" y="2313583"/>
                </a:lnTo>
                <a:lnTo>
                  <a:pt x="1552253" y="2308452"/>
                </a:lnTo>
                <a:close/>
                <a:moveTo>
                  <a:pt x="0" y="534139"/>
                </a:moveTo>
                <a:lnTo>
                  <a:pt x="748392" y="1253112"/>
                </a:lnTo>
                <a:lnTo>
                  <a:pt x="430781" y="691321"/>
                </a:lnTo>
                <a:lnTo>
                  <a:pt x="1327878" y="298905"/>
                </a:lnTo>
                <a:lnTo>
                  <a:pt x="1138066" y="0"/>
                </a:lnTo>
                <a:lnTo>
                  <a:pt x="403558" y="643170"/>
                </a:lnTo>
                <a:lnTo>
                  <a:pt x="237644" y="349702"/>
                </a:lnTo>
                <a:close/>
                <a:moveTo>
                  <a:pt x="3259808" y="4769533"/>
                </a:moveTo>
                <a:lnTo>
                  <a:pt x="3326451" y="4769533"/>
                </a:lnTo>
                <a:lnTo>
                  <a:pt x="3259808" y="4546311"/>
                </a:lnTo>
                <a:close/>
                <a:moveTo>
                  <a:pt x="715016" y="1545812"/>
                </a:moveTo>
                <a:lnTo>
                  <a:pt x="1224662" y="1228640"/>
                </a:lnTo>
                <a:lnTo>
                  <a:pt x="1553185" y="1505082"/>
                </a:lnTo>
                <a:lnTo>
                  <a:pt x="985860" y="1875541"/>
                </a:lnTo>
                <a:lnTo>
                  <a:pt x="1114162" y="2040856"/>
                </a:lnTo>
                <a:lnTo>
                  <a:pt x="1629252" y="1569091"/>
                </a:lnTo>
                <a:lnTo>
                  <a:pt x="1629945" y="1569674"/>
                </a:lnTo>
                <a:lnTo>
                  <a:pt x="1629538" y="1568829"/>
                </a:lnTo>
                <a:lnTo>
                  <a:pt x="2061669" y="1173046"/>
                </a:lnTo>
                <a:lnTo>
                  <a:pt x="1587923" y="1482398"/>
                </a:lnTo>
                <a:lnTo>
                  <a:pt x="1410160" y="1113198"/>
                </a:lnTo>
                <a:lnTo>
                  <a:pt x="1808084" y="865554"/>
                </a:lnTo>
                <a:lnTo>
                  <a:pt x="1645264" y="655764"/>
                </a:lnTo>
                <a:close/>
                <a:moveTo>
                  <a:pt x="2756171" y="4212531"/>
                </a:moveTo>
                <a:lnTo>
                  <a:pt x="3140506" y="3905777"/>
                </a:lnTo>
                <a:lnTo>
                  <a:pt x="3176620" y="4432247"/>
                </a:lnTo>
                <a:lnTo>
                  <a:pt x="3380443" y="3809456"/>
                </a:lnTo>
                <a:lnTo>
                  <a:pt x="3925991" y="3818061"/>
                </a:lnTo>
                <a:lnTo>
                  <a:pt x="3879334" y="3556633"/>
                </a:lnTo>
                <a:lnTo>
                  <a:pt x="3339029" y="3765576"/>
                </a:lnTo>
                <a:lnTo>
                  <a:pt x="3319251" y="3763113"/>
                </a:lnTo>
                <a:lnTo>
                  <a:pt x="3766016" y="3406530"/>
                </a:lnTo>
                <a:lnTo>
                  <a:pt x="3517889" y="3168879"/>
                </a:lnTo>
                <a:close/>
                <a:moveTo>
                  <a:pt x="1894465" y="3132813"/>
                </a:moveTo>
                <a:lnTo>
                  <a:pt x="1926278" y="3130130"/>
                </a:lnTo>
                <a:lnTo>
                  <a:pt x="1911336" y="3147018"/>
                </a:lnTo>
                <a:lnTo>
                  <a:pt x="1935017" y="3129393"/>
                </a:lnTo>
                <a:lnTo>
                  <a:pt x="2934976" y="3045067"/>
                </a:lnTo>
                <a:lnTo>
                  <a:pt x="2323478" y="3627121"/>
                </a:lnTo>
                <a:lnTo>
                  <a:pt x="3302960" y="3014035"/>
                </a:lnTo>
                <a:lnTo>
                  <a:pt x="3327171" y="3011993"/>
                </a:lnTo>
                <a:lnTo>
                  <a:pt x="3325066" y="3000198"/>
                </a:lnTo>
                <a:lnTo>
                  <a:pt x="3414494" y="2944223"/>
                </a:lnTo>
                <a:lnTo>
                  <a:pt x="3285386" y="2777869"/>
                </a:lnTo>
                <a:lnTo>
                  <a:pt x="3280513" y="2750563"/>
                </a:lnTo>
                <a:lnTo>
                  <a:pt x="3267071" y="2754270"/>
                </a:lnTo>
                <a:lnTo>
                  <a:pt x="3255775" y="2739715"/>
                </a:lnTo>
                <a:lnTo>
                  <a:pt x="3229637" y="2764594"/>
                </a:lnTo>
                <a:lnTo>
                  <a:pt x="1951589" y="3117059"/>
                </a:lnTo>
                <a:lnTo>
                  <a:pt x="2944142" y="2378348"/>
                </a:lnTo>
                <a:lnTo>
                  <a:pt x="2764465" y="2182801"/>
                </a:lnTo>
                <a:lnTo>
                  <a:pt x="1933406" y="3122074"/>
                </a:lnTo>
                <a:close/>
                <a:moveTo>
                  <a:pt x="3194103" y="4937492"/>
                </a:moveTo>
                <a:lnTo>
                  <a:pt x="3257914" y="4924012"/>
                </a:lnTo>
                <a:lnTo>
                  <a:pt x="3212759" y="4710275"/>
                </a:lnTo>
                <a:close/>
                <a:moveTo>
                  <a:pt x="3024632" y="4815933"/>
                </a:moveTo>
                <a:lnTo>
                  <a:pt x="3137795" y="4844962"/>
                </a:lnTo>
                <a:lnTo>
                  <a:pt x="3178445" y="4451404"/>
                </a:lnTo>
                <a:close/>
              </a:path>
            </a:pathLst>
          </a:custGeom>
          <a:solidFill>
            <a:srgbClr val="04AEDA"/>
          </a:solidFill>
          <a:ln w="12700" cap="flat" cmpd="sng" algn="ctr">
            <a:noFill/>
            <a:prstDash val="solid"/>
            <a:miter lim="800000"/>
          </a:ln>
          <a:effectLst/>
        </p:spPr>
        <p:txBody>
          <a:bodyPr anchor="ctr"/>
          <a:lstStyle/>
          <a:p>
            <a:pPr algn="ctr" eaLnBrk="1" fontAlgn="auto" hangingPunct="1">
              <a:spcBef>
                <a:spcPts val="0"/>
              </a:spcBef>
              <a:spcAft>
                <a:spcPts val="0"/>
              </a:spcAft>
              <a:defRPr/>
            </a:pPr>
            <a:endParaRPr lang="zh-CN" altLang="en-US" kern="0">
              <a:solidFill>
                <a:srgbClr val="FFFFFF"/>
              </a:solidFill>
              <a:latin typeface="Calibri"/>
              <a:ea typeface="幼圆"/>
            </a:endParaRPr>
          </a:p>
        </p:txBody>
      </p:sp>
      <p:sp>
        <p:nvSpPr>
          <p:cNvPr id="3" name="矩形 2">
            <a:extLst>
              <a:ext uri="{FF2B5EF4-FFF2-40B4-BE49-F238E27FC236}">
                <a16:creationId xmlns:a16="http://schemas.microsoft.com/office/drawing/2014/main" id="{1AB0D664-52C1-4989-B74E-9CDA815AAC49}"/>
              </a:ext>
            </a:extLst>
          </p:cNvPr>
          <p:cNvSpPr/>
          <p:nvPr/>
        </p:nvSpPr>
        <p:spPr>
          <a:xfrm>
            <a:off x="5046663" y="4274303"/>
            <a:ext cx="2098675" cy="368300"/>
          </a:xfrm>
          <a:prstGeom prst="rect">
            <a:avLst/>
          </a:prstGeom>
        </p:spPr>
        <p:txBody>
          <a:bodyPr>
            <a:spAutoFit/>
          </a:bodyPr>
          <a:lstStyle/>
          <a:p>
            <a:pPr algn="ctr" eaLnBrk="1" fontAlgn="auto" hangingPunct="1">
              <a:spcBef>
                <a:spcPts val="0"/>
              </a:spcBef>
              <a:spcAft>
                <a:spcPts val="0"/>
              </a:spcAft>
              <a:defRPr/>
            </a:pPr>
            <a:r>
              <a:rPr lang="en-US" altLang="zh-CN" kern="0" dirty="0">
                <a:solidFill>
                  <a:srgbClr val="04AEDA"/>
                </a:solidFill>
                <a:latin typeface="Tempus Sans ITC" panose="04020404030D07020202" pitchFamily="82" charset="0"/>
                <a:ea typeface="Adobe Gothic Std B" panose="020B0800000000000000" pitchFamily="34" charset="-128"/>
              </a:rPr>
              <a:t>@</a:t>
            </a:r>
            <a:r>
              <a:rPr lang="en-US" altLang="zh-TW" kern="0" dirty="0" err="1">
                <a:solidFill>
                  <a:srgbClr val="04AEDA"/>
                </a:solidFill>
                <a:latin typeface="Tempus Sans ITC" panose="04020404030D07020202" pitchFamily="82" charset="0"/>
                <a:ea typeface="Adobe Gothic Std B" panose="020B0800000000000000" pitchFamily="34" charset="-128"/>
              </a:rPr>
              <a:t>Wilion</a:t>
            </a:r>
            <a:r>
              <a:rPr lang="en-US" altLang="zh-TW" kern="0" dirty="0">
                <a:solidFill>
                  <a:srgbClr val="04AEDA"/>
                </a:solidFill>
                <a:latin typeface="Tempus Sans ITC" panose="04020404030D07020202" pitchFamily="82" charset="0"/>
                <a:ea typeface="Adobe Gothic Std B" panose="020B0800000000000000" pitchFamily="34" charset="-128"/>
              </a:rPr>
              <a:t> LAI</a:t>
            </a:r>
            <a:endParaRPr lang="zh-CN" altLang="en-US" kern="0" dirty="0">
              <a:solidFill>
                <a:srgbClr val="04AEDA"/>
              </a:solidFill>
              <a:latin typeface="Tempus Sans ITC" panose="04020404030D07020202" pitchFamily="82" charset="0"/>
              <a:ea typeface="+mn-ea"/>
            </a:endParaRPr>
          </a:p>
        </p:txBody>
      </p:sp>
      <p:cxnSp>
        <p:nvCxnSpPr>
          <p:cNvPr id="4" name="直接连接符 9">
            <a:extLst>
              <a:ext uri="{FF2B5EF4-FFF2-40B4-BE49-F238E27FC236}">
                <a16:creationId xmlns:a16="http://schemas.microsoft.com/office/drawing/2014/main" id="{9307C0A9-AAEB-49B2-9463-C15AE2075ED5}"/>
              </a:ext>
            </a:extLst>
          </p:cNvPr>
          <p:cNvCxnSpPr/>
          <p:nvPr/>
        </p:nvCxnSpPr>
        <p:spPr>
          <a:xfrm rot="5400000">
            <a:off x="6096000" y="1069140"/>
            <a:ext cx="0" cy="6083300"/>
          </a:xfrm>
          <a:prstGeom prst="line">
            <a:avLst/>
          </a:prstGeom>
          <a:ln w="19050">
            <a:solidFill>
              <a:srgbClr val="64DBFC"/>
            </a:solidFill>
          </a:ln>
        </p:spPr>
        <p:style>
          <a:lnRef idx="1">
            <a:schemeClr val="accent1"/>
          </a:lnRef>
          <a:fillRef idx="0">
            <a:schemeClr val="accent1"/>
          </a:fillRef>
          <a:effectRef idx="0">
            <a:schemeClr val="accent1"/>
          </a:effectRef>
          <a:fontRef idx="minor">
            <a:schemeClr val="tx1"/>
          </a:fontRef>
        </p:style>
      </p:cxnSp>
      <p:cxnSp>
        <p:nvCxnSpPr>
          <p:cNvPr id="5" name="直接连接符 10">
            <a:extLst>
              <a:ext uri="{FF2B5EF4-FFF2-40B4-BE49-F238E27FC236}">
                <a16:creationId xmlns:a16="http://schemas.microsoft.com/office/drawing/2014/main" id="{1E008168-BD6D-4272-983D-B8CFF3647BB1}"/>
              </a:ext>
            </a:extLst>
          </p:cNvPr>
          <p:cNvCxnSpPr/>
          <p:nvPr/>
        </p:nvCxnSpPr>
        <p:spPr>
          <a:xfrm rot="5400000">
            <a:off x="6096000" y="1759703"/>
            <a:ext cx="0" cy="6083300"/>
          </a:xfrm>
          <a:prstGeom prst="line">
            <a:avLst/>
          </a:prstGeom>
          <a:ln w="19050">
            <a:solidFill>
              <a:srgbClr val="64DBF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88276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字方塊 47"/>
          <p:cNvSpPr txBox="1"/>
          <p:nvPr/>
        </p:nvSpPr>
        <p:spPr>
          <a:xfrm>
            <a:off x="782155" y="1285051"/>
            <a:ext cx="10627685" cy="142077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rPr>
              <a:t>主動式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：直接且有意識的大腦活動來控制外部設備的一類</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系統。該類型</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能夠完全獨立於外源刺激，也就是說主動式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不需要諸如視、聽、體等外部刺激的誘導。由主觀意識引起的、有效穩定的生理信號是建立主動式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系統的關鍵。</a:t>
            </a:r>
          </a:p>
        </p:txBody>
      </p:sp>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1891145"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BCI</a:t>
            </a:r>
            <a:endParaRPr lang="zh-TW" altLang="en-US" sz="2800" b="1" dirty="0">
              <a:latin typeface="微軟正黑體" panose="020B0604030504040204" pitchFamily="34" charset="-120"/>
              <a:ea typeface="微軟正黑體" panose="020B0604030504040204" pitchFamily="34" charset="-120"/>
            </a:endParaRPr>
          </a:p>
        </p:txBody>
      </p:sp>
      <p:sp>
        <p:nvSpPr>
          <p:cNvPr id="7" name="文字方塊 6">
            <a:extLst>
              <a:ext uri="{FF2B5EF4-FFF2-40B4-BE49-F238E27FC236}">
                <a16:creationId xmlns:a16="http://schemas.microsoft.com/office/drawing/2014/main" id="{94DD444A-9888-445B-BB11-AA3E2DEE0700}"/>
              </a:ext>
            </a:extLst>
          </p:cNvPr>
          <p:cNvSpPr txBox="1"/>
          <p:nvPr/>
        </p:nvSpPr>
        <p:spPr>
          <a:xfrm>
            <a:off x="782154" y="2920824"/>
            <a:ext cx="10627685" cy="1420774"/>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rPr>
              <a:t>被動式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：能夠讀取用戶認知狀態變化並用於人</a:t>
            </a:r>
            <a:r>
              <a:rPr lang="en-US" altLang="zh-TW" sz="2000" dirty="0">
                <a:latin typeface="微軟正黑體" panose="020B0604030504040204" pitchFamily="34" charset="-120"/>
                <a:ea typeface="微軟正黑體" panose="020B0604030504040204" pitchFamily="34" charset="-120"/>
              </a:rPr>
              <a:t>-</a:t>
            </a:r>
            <a:r>
              <a:rPr lang="zh-TW" altLang="en-US" sz="2000" dirty="0">
                <a:latin typeface="微軟正黑體" panose="020B0604030504040204" pitchFamily="34" charset="-120"/>
                <a:ea typeface="微軟正黑體" panose="020B0604030504040204" pitchFamily="34" charset="-120"/>
              </a:rPr>
              <a:t>機互動系統的一類</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系統，它無需用戶主動控制。大多學者認為被動式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是對傳統</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的一種延伸。傳統的</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系統要求用戶主動向外界傳送所需的指令。</a:t>
            </a:r>
          </a:p>
        </p:txBody>
      </p:sp>
      <p:sp>
        <p:nvSpPr>
          <p:cNvPr id="8" name="文字方塊 7">
            <a:extLst>
              <a:ext uri="{FF2B5EF4-FFF2-40B4-BE49-F238E27FC236}">
                <a16:creationId xmlns:a16="http://schemas.microsoft.com/office/drawing/2014/main" id="{4925B063-26F3-4BE9-86F1-C8E532C243E5}"/>
              </a:ext>
            </a:extLst>
          </p:cNvPr>
          <p:cNvSpPr txBox="1"/>
          <p:nvPr/>
        </p:nvSpPr>
        <p:spPr>
          <a:xfrm>
            <a:off x="782154" y="4550347"/>
            <a:ext cx="10627685" cy="188243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rPr>
              <a:t>反應式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：指通過解碼大腦對外界刺激所引起的特定回響，來間接地表達出大腦意圖的一類</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系統。反應式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系統需要預先產生一些特定模式的刺激物，來引導大腦誘發與自身意圖相關的活動模式，再通過對比大腦活動模式與預設模式之間的相關程度，確定大腦的意圖指令。</a:t>
            </a:r>
          </a:p>
        </p:txBody>
      </p:sp>
    </p:spTree>
    <p:extLst>
      <p:ext uri="{BB962C8B-B14F-4D97-AF65-F5344CB8AC3E}">
        <p14:creationId xmlns:p14="http://schemas.microsoft.com/office/powerpoint/2010/main" val="86464013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字方塊 47"/>
          <p:cNvSpPr txBox="1"/>
          <p:nvPr/>
        </p:nvSpPr>
        <p:spPr>
          <a:xfrm>
            <a:off x="807018" y="1732318"/>
            <a:ext cx="10627685" cy="3729098"/>
          </a:xfrm>
          <a:prstGeom prst="rect">
            <a:avLst/>
          </a:prstGeom>
          <a:noFill/>
        </p:spPr>
        <p:txBody>
          <a:bodyPr wrap="square" rtlCol="0">
            <a:spAutoFit/>
          </a:bodyPr>
          <a:lstStyle/>
          <a:p>
            <a:pPr>
              <a:lnSpc>
                <a:spcPct val="150000"/>
              </a:lnSpc>
            </a:pPr>
            <a:r>
              <a:rPr lang="zh-TW" altLang="en-US" sz="2000" dirty="0">
                <a:latin typeface="微軟正黑體" panose="020B0604030504040204" pitchFamily="34" charset="-120"/>
                <a:ea typeface="微軟正黑體" panose="020B0604030504040204" pitchFamily="34" charset="-120"/>
              </a:rPr>
              <a:t>    </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應用可助於在無法表達與交流方面的人發揮極大作用。據數據顯示，每年有</a:t>
            </a:r>
            <a:r>
              <a:rPr lang="en-US" altLang="zh-TW" sz="2000" dirty="0">
                <a:latin typeface="微軟正黑體" panose="020B0604030504040204" pitchFamily="34" charset="-120"/>
                <a:ea typeface="微軟正黑體" panose="020B0604030504040204" pitchFamily="34" charset="-120"/>
              </a:rPr>
              <a:t>25-50</a:t>
            </a:r>
            <a:r>
              <a:rPr lang="zh-TW" altLang="en-US" sz="2000" dirty="0">
                <a:latin typeface="微軟正黑體" panose="020B0604030504040204" pitchFamily="34" charset="-120"/>
                <a:ea typeface="微軟正黑體" panose="020B0604030504040204" pitchFamily="34" charset="-120"/>
              </a:rPr>
              <a:t>萬人遭受嚴重的脊隨或衰弱神經損傷。許多病例導致部分癱瘓或失明。</a:t>
            </a:r>
            <a:endParaRPr lang="en-US" altLang="zh-TW" sz="2000" dirty="0">
              <a:latin typeface="微軟正黑體" panose="020B0604030504040204" pitchFamily="34" charset="-120"/>
              <a:ea typeface="微軟正黑體" panose="020B0604030504040204" pitchFamily="34" charset="-120"/>
            </a:endParaRPr>
          </a:p>
          <a:p>
            <a:pPr>
              <a:lnSpc>
                <a:spcPct val="150000"/>
              </a:lnSpc>
            </a:pPr>
            <a:endParaRPr lang="en-US" altLang="zh-TW" sz="2000" dirty="0">
              <a:latin typeface="微軟正黑體" panose="020B0604030504040204" pitchFamily="34" charset="-120"/>
              <a:ea typeface="微軟正黑體" panose="020B0604030504040204" pitchFamily="34" charset="-120"/>
            </a:endParaRPr>
          </a:p>
          <a:p>
            <a:pPr>
              <a:lnSpc>
                <a:spcPct val="150000"/>
              </a:lnSpc>
            </a:pPr>
            <a:r>
              <a:rPr lang="zh-TW" altLang="en-US" sz="2000" dirty="0">
                <a:latin typeface="微軟正黑體" panose="020B0604030504040204" pitchFamily="34" charset="-120"/>
                <a:ea typeface="微軟正黑體" panose="020B0604030504040204" pitchFamily="34" charset="-120"/>
              </a:rPr>
              <a:t>    腦電圖</a:t>
            </a:r>
            <a:r>
              <a:rPr lang="en-US" altLang="zh-TW" sz="2000" dirty="0">
                <a:latin typeface="微軟正黑體" panose="020B0604030504040204" pitchFamily="34" charset="-120"/>
                <a:ea typeface="微軟正黑體" panose="020B0604030504040204" pitchFamily="34" charset="-120"/>
              </a:rPr>
              <a:t>(EEG)</a:t>
            </a:r>
            <a:r>
              <a:rPr lang="zh-TW" altLang="en-US" sz="2000" dirty="0">
                <a:latin typeface="微軟正黑體" panose="020B0604030504040204" pitchFamily="34" charset="-120"/>
                <a:ea typeface="微軟正黑體" panose="020B0604030504040204" pitchFamily="34" charset="-120"/>
              </a:rPr>
              <a:t>技術可幫助患者的溝通能力。目前主要應用依賴視覺來作動，需要持續的眼球運動，對患者來說可能是一個負擔。</a:t>
            </a:r>
            <a:endParaRPr lang="en-US" altLang="zh-TW" sz="2000" dirty="0">
              <a:latin typeface="微軟正黑體" panose="020B0604030504040204" pitchFamily="34" charset="-120"/>
              <a:ea typeface="微軟正黑體" panose="020B0604030504040204" pitchFamily="34" charset="-120"/>
            </a:endParaRPr>
          </a:p>
          <a:p>
            <a:pPr>
              <a:lnSpc>
                <a:spcPct val="150000"/>
              </a:lnSpc>
            </a:pPr>
            <a:endParaRPr lang="en-US" altLang="zh-TW" sz="2000" dirty="0">
              <a:latin typeface="微軟正黑體" panose="020B0604030504040204" pitchFamily="34" charset="-120"/>
              <a:ea typeface="微軟正黑體" panose="020B0604030504040204" pitchFamily="34" charset="-120"/>
            </a:endParaRPr>
          </a:p>
          <a:p>
            <a:pPr>
              <a:lnSpc>
                <a:spcPct val="150000"/>
              </a:lnSpc>
            </a:pPr>
            <a:r>
              <a:rPr lang="zh-TW" altLang="en-US" sz="2000" dirty="0">
                <a:latin typeface="微軟正黑體" panose="020B0604030504040204" pitchFamily="34" charset="-120"/>
                <a:ea typeface="微軟正黑體" panose="020B0604030504040204" pitchFamily="34" charset="-120"/>
              </a:rPr>
              <a:t>    提出一個主動式</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繪圖原型，基於腦波訊號可被系統更直接解釋使用者的命令，將</a:t>
            </a:r>
            <a:r>
              <a:rPr lang="el-GR" altLang="zh-TW" sz="2000" dirty="0">
                <a:latin typeface="微軟正黑體" panose="020B0604030504040204" pitchFamily="34" charset="-120"/>
                <a:ea typeface="微軟正黑體" panose="020B0604030504040204" pitchFamily="34" charset="-120"/>
              </a:rPr>
              <a:t>α</a:t>
            </a:r>
            <a:r>
              <a:rPr lang="zh-TW" altLang="el-GR" sz="2000" dirty="0">
                <a:latin typeface="微軟正黑體" panose="020B0604030504040204" pitchFamily="34" charset="-120"/>
                <a:ea typeface="微軟正黑體" panose="020B0604030504040204" pitchFamily="34" charset="-120"/>
              </a:rPr>
              <a:t>、</a:t>
            </a:r>
            <a:r>
              <a:rPr lang="el-GR" altLang="zh-TW" sz="2000" dirty="0">
                <a:latin typeface="微軟正黑體" panose="020B0604030504040204" pitchFamily="34" charset="-120"/>
                <a:ea typeface="微軟正黑體" panose="020B0604030504040204" pitchFamily="34" charset="-120"/>
              </a:rPr>
              <a:t>β</a:t>
            </a:r>
            <a:r>
              <a:rPr lang="zh-TW" altLang="en-US" sz="2000" dirty="0">
                <a:latin typeface="微軟正黑體" panose="020B0604030504040204" pitchFamily="34" charset="-120"/>
                <a:ea typeface="微軟正黑體" panose="020B0604030504040204" pitchFamily="34" charset="-120"/>
              </a:rPr>
              <a:t>和</a:t>
            </a:r>
            <a:r>
              <a:rPr lang="el-GR" altLang="zh-TW" sz="2000" dirty="0">
                <a:latin typeface="微軟正黑體" panose="020B0604030504040204" pitchFamily="34" charset="-120"/>
                <a:ea typeface="微軟正黑體" panose="020B0604030504040204" pitchFamily="34" charset="-120"/>
              </a:rPr>
              <a:t>δ</a:t>
            </a:r>
            <a:r>
              <a:rPr lang="zh-TW" altLang="en-US" sz="2000" dirty="0">
                <a:latin typeface="微軟正黑體" panose="020B0604030504040204" pitchFamily="34" charset="-120"/>
                <a:ea typeface="微軟正黑體" panose="020B0604030504040204" pitchFamily="34" charset="-120"/>
              </a:rPr>
              <a:t>三個頻率標示為紅藍綠三色。</a:t>
            </a:r>
          </a:p>
        </p:txBody>
      </p:sp>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1891145" cy="523220"/>
          </a:xfrm>
          <a:prstGeom prst="rect">
            <a:avLst/>
          </a:prstGeom>
          <a:noFill/>
        </p:spPr>
        <p:txBody>
          <a:bodyPr wrap="square" rtlCol="0">
            <a:spAutoFit/>
          </a:bodyPr>
          <a:lstStyle/>
          <a:p>
            <a:r>
              <a:rPr lang="zh-TW" altLang="en-US" sz="2800" b="1" dirty="0">
                <a:latin typeface="微軟正黑體" panose="020B0604030504040204" pitchFamily="34" charset="-120"/>
                <a:ea typeface="微軟正黑體" panose="020B0604030504040204" pitchFamily="34" charset="-120"/>
              </a:rPr>
              <a:t>摘要</a:t>
            </a:r>
          </a:p>
        </p:txBody>
      </p:sp>
    </p:spTree>
    <p:extLst>
      <p:ext uri="{BB962C8B-B14F-4D97-AF65-F5344CB8AC3E}">
        <p14:creationId xmlns:p14="http://schemas.microsoft.com/office/powerpoint/2010/main" val="14817384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字方塊 47"/>
          <p:cNvSpPr txBox="1"/>
          <p:nvPr/>
        </p:nvSpPr>
        <p:spPr>
          <a:xfrm>
            <a:off x="1266485" y="1599296"/>
            <a:ext cx="9360000" cy="234404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rPr>
              <a:t>主動式的腦機介面</a:t>
            </a:r>
            <a:r>
              <a:rPr lang="en-US" altLang="zh-TW" sz="2000" dirty="0">
                <a:latin typeface="微軟正黑體" panose="020B0604030504040204" pitchFamily="34" charset="-120"/>
                <a:ea typeface="微軟正黑體" panose="020B0604030504040204" pitchFamily="34" charset="-120"/>
              </a:rPr>
              <a:t>(BCI)</a:t>
            </a:r>
            <a:r>
              <a:rPr lang="zh-TW" altLang="en-US" sz="2000" dirty="0">
                <a:latin typeface="微軟正黑體" panose="020B0604030504040204" pitchFamily="34" charset="-120"/>
                <a:ea typeface="微軟正黑體" panose="020B0604030504040204" pitchFamily="34" charset="-120"/>
              </a:rPr>
              <a:t>系統</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將處理後的腦波訊號與用戶腦部的內容直接關聯。</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a:lnSpc>
                <a:spcPct val="150000"/>
              </a:lnSpc>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主動式</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BCI</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可控性較差，但反饋較快。</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P300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學習模式</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根據用戶的注意力來猜測。</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a:lnSpc>
                <a:spcPct val="150000"/>
              </a:lnSpc>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EX</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P300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拼字器</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利用偵測腦波中的</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P300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事件相關電位來拼字。</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Introduction</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8" name="文字方塊 7">
            <a:extLst>
              <a:ext uri="{FF2B5EF4-FFF2-40B4-BE49-F238E27FC236}">
                <a16:creationId xmlns:a16="http://schemas.microsoft.com/office/drawing/2014/main" id="{B05059AD-9699-4E3D-94B7-29C91622A09D}"/>
              </a:ext>
            </a:extLst>
          </p:cNvPr>
          <p:cNvSpPr txBox="1"/>
          <p:nvPr/>
        </p:nvSpPr>
        <p:spPr>
          <a:xfrm>
            <a:off x="1260536" y="4196026"/>
            <a:ext cx="9360000" cy="1420774"/>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利用主動</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BCI</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系統進行繪圖，繪圖是一種連續創造性行為，當創作者想像時，可即時應用筆觸及顏色。</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a:lnSpc>
                <a:spcPct val="150000"/>
              </a:lnSpc>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了解人類大腦在觀看和思考顏色時，所引發的腦波模式，使該原型的相依性更高。</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Tree>
    <p:extLst>
      <p:ext uri="{BB962C8B-B14F-4D97-AF65-F5344CB8AC3E}">
        <p14:creationId xmlns:p14="http://schemas.microsoft.com/office/powerpoint/2010/main" val="397176446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字方塊 47"/>
          <p:cNvSpPr txBox="1"/>
          <p:nvPr/>
        </p:nvSpPr>
        <p:spPr>
          <a:xfrm>
            <a:off x="937698" y="1200113"/>
            <a:ext cx="10484446" cy="188243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Yoto</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et al.</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使用腦電圖</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(EEG)</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研究顏色的生理影響。</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紅色和綠色的</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alpha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功率在</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Fp1</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時大於藍色。</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Fp1</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F7</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T5</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Fz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alpha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Pz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theta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波段在紅色顯示出比藍色更高的功率。</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顏色變換過程中，任何電極的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β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和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δ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波段功率均未出現顯著差異。</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Related Works</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grpSp>
        <p:nvGrpSpPr>
          <p:cNvPr id="5" name="群組 4">
            <a:extLst>
              <a:ext uri="{FF2B5EF4-FFF2-40B4-BE49-F238E27FC236}">
                <a16:creationId xmlns:a16="http://schemas.microsoft.com/office/drawing/2014/main" id="{AC90BFB8-91AD-42D7-A238-2BAFA4AD42A4}"/>
              </a:ext>
            </a:extLst>
          </p:cNvPr>
          <p:cNvGrpSpPr/>
          <p:nvPr/>
        </p:nvGrpSpPr>
        <p:grpSpPr>
          <a:xfrm>
            <a:off x="8590547" y="3633536"/>
            <a:ext cx="3329072" cy="3019985"/>
            <a:chOff x="7965240" y="3196892"/>
            <a:chExt cx="3810000" cy="3409950"/>
          </a:xfrm>
        </p:grpSpPr>
        <p:pic>
          <p:nvPicPr>
            <p:cNvPr id="1030" name="Picture 6" descr="10–20 system (EEG) - Wikiwand">
              <a:extLst>
                <a:ext uri="{FF2B5EF4-FFF2-40B4-BE49-F238E27FC236}">
                  <a16:creationId xmlns:a16="http://schemas.microsoft.com/office/drawing/2014/main" id="{F4D35EDF-16CA-4A42-A302-2F6F25FAD1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65240" y="3196892"/>
              <a:ext cx="3810000" cy="3409950"/>
            </a:xfrm>
            <a:prstGeom prst="rect">
              <a:avLst/>
            </a:prstGeom>
            <a:noFill/>
            <a:extLst>
              <a:ext uri="{909E8E84-426E-40DD-AFC4-6F175D3DCCD1}">
                <a14:hiddenFill xmlns:a14="http://schemas.microsoft.com/office/drawing/2010/main">
                  <a:solidFill>
                    <a:srgbClr val="FFFFFF"/>
                  </a:solidFill>
                </a14:hiddenFill>
              </a:ext>
            </a:extLst>
          </p:spPr>
        </p:pic>
        <p:sp>
          <p:nvSpPr>
            <p:cNvPr id="4" name="橢圓 3">
              <a:extLst>
                <a:ext uri="{FF2B5EF4-FFF2-40B4-BE49-F238E27FC236}">
                  <a16:creationId xmlns:a16="http://schemas.microsoft.com/office/drawing/2014/main" id="{BC2673C3-E704-407F-AD1D-B86BC20A5C7A}"/>
                </a:ext>
              </a:extLst>
            </p:cNvPr>
            <p:cNvSpPr/>
            <p:nvPr/>
          </p:nvSpPr>
          <p:spPr>
            <a:xfrm>
              <a:off x="9331659" y="3629025"/>
              <a:ext cx="294941" cy="3016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橢圓 18">
              <a:extLst>
                <a:ext uri="{FF2B5EF4-FFF2-40B4-BE49-F238E27FC236}">
                  <a16:creationId xmlns:a16="http://schemas.microsoft.com/office/drawing/2014/main" id="{67B47791-34AB-405A-86A9-AF5ED6418829}"/>
                </a:ext>
              </a:extLst>
            </p:cNvPr>
            <p:cNvSpPr/>
            <p:nvPr/>
          </p:nvSpPr>
          <p:spPr>
            <a:xfrm>
              <a:off x="8744284" y="4070350"/>
              <a:ext cx="294941" cy="3016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橢圓 19">
              <a:extLst>
                <a:ext uri="{FF2B5EF4-FFF2-40B4-BE49-F238E27FC236}">
                  <a16:creationId xmlns:a16="http://schemas.microsoft.com/office/drawing/2014/main" id="{CD3E1A98-FC8C-4EEB-A8D0-3C486B48AD69}"/>
                </a:ext>
              </a:extLst>
            </p:cNvPr>
            <p:cNvSpPr/>
            <p:nvPr/>
          </p:nvSpPr>
          <p:spPr>
            <a:xfrm>
              <a:off x="9722769" y="4159250"/>
              <a:ext cx="294941" cy="3016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橢圓 20">
              <a:extLst>
                <a:ext uri="{FF2B5EF4-FFF2-40B4-BE49-F238E27FC236}">
                  <a16:creationId xmlns:a16="http://schemas.microsoft.com/office/drawing/2014/main" id="{20242751-78BB-4E5F-A68D-A2A1D6EF69E8}"/>
                </a:ext>
              </a:extLst>
            </p:cNvPr>
            <p:cNvSpPr/>
            <p:nvPr/>
          </p:nvSpPr>
          <p:spPr>
            <a:xfrm>
              <a:off x="9722769" y="5383046"/>
              <a:ext cx="294941" cy="3016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橢圓 21">
              <a:extLst>
                <a:ext uri="{FF2B5EF4-FFF2-40B4-BE49-F238E27FC236}">
                  <a16:creationId xmlns:a16="http://schemas.microsoft.com/office/drawing/2014/main" id="{70B5B104-2C02-46B1-9FC8-CA4631DA5D09}"/>
                </a:ext>
              </a:extLst>
            </p:cNvPr>
            <p:cNvSpPr/>
            <p:nvPr/>
          </p:nvSpPr>
          <p:spPr>
            <a:xfrm>
              <a:off x="8744284" y="5481471"/>
              <a:ext cx="294941" cy="3016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 name="文字方塊 14">
            <a:extLst>
              <a:ext uri="{FF2B5EF4-FFF2-40B4-BE49-F238E27FC236}">
                <a16:creationId xmlns:a16="http://schemas.microsoft.com/office/drawing/2014/main" id="{CFB870A6-5555-4187-80AA-F57717A4EE1C}"/>
              </a:ext>
            </a:extLst>
          </p:cNvPr>
          <p:cNvSpPr txBox="1"/>
          <p:nvPr/>
        </p:nvSpPr>
        <p:spPr>
          <a:xfrm>
            <a:off x="937698" y="3188858"/>
            <a:ext cx="6606519" cy="95910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Zhang and Tang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研究顏色對腦波訊號研究提出</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el-GR" altLang="zh-TW" sz="2000" dirty="0">
                <a:latin typeface="微軟正黑體" panose="020B0604030504040204" pitchFamily="34" charset="-120"/>
                <a:ea typeface="微軟正黑體" panose="020B0604030504040204" pitchFamily="34" charset="-120"/>
                <a:sym typeface="Wingdings" panose="05000000000000000000" pitchFamily="2" charset="2"/>
              </a:rPr>
              <a:t>α</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功率</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綠色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&gt;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藍色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&gt;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紅色</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16" name="文字方塊 15">
            <a:extLst>
              <a:ext uri="{FF2B5EF4-FFF2-40B4-BE49-F238E27FC236}">
                <a16:creationId xmlns:a16="http://schemas.microsoft.com/office/drawing/2014/main" id="{48B12B32-5333-451D-92DB-E6179478FC7E}"/>
              </a:ext>
            </a:extLst>
          </p:cNvPr>
          <p:cNvSpPr txBox="1"/>
          <p:nvPr/>
        </p:nvSpPr>
        <p:spPr>
          <a:xfrm>
            <a:off x="937698" y="4309418"/>
            <a:ext cx="7386488" cy="2344103"/>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a:lnSpc>
                <a:spcPct val="150000"/>
              </a:lnSpc>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Rasheed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和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Marini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提出了一項研究，對由紅色、綠色和藍色的隨機產生的腦波訊號進行分類。</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a:lnSpc>
                <a:spcPct val="150000"/>
              </a:lnSpc>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事件相關頻譜擾動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(ERSP)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作為支持向量機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(SVM)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的輸入特徵</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à"/>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delta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和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theta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波段，紅色的功率增加最高，綠色的最低。</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à"/>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SVM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以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98%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的準確度將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EEG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信號成功分類</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RGB</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Tree>
    <p:extLst>
      <p:ext uri="{BB962C8B-B14F-4D97-AF65-F5344CB8AC3E}">
        <p14:creationId xmlns:p14="http://schemas.microsoft.com/office/powerpoint/2010/main" val="133777198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sp>
        <p:nvSpPr>
          <p:cNvPr id="2" name="文字方塊 1">
            <a:extLst>
              <a:ext uri="{FF2B5EF4-FFF2-40B4-BE49-F238E27FC236}">
                <a16:creationId xmlns:a16="http://schemas.microsoft.com/office/drawing/2014/main" id="{02929233-E0E9-426D-8C65-7E05FF9E8E91}"/>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The Prototype</a:t>
            </a:r>
            <a:endParaRPr lang="zh-TW" altLang="en-US" sz="2800" b="1" dirty="0">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pic>
        <p:nvPicPr>
          <p:cNvPr id="5" name="圖片 4">
            <a:extLst>
              <a:ext uri="{FF2B5EF4-FFF2-40B4-BE49-F238E27FC236}">
                <a16:creationId xmlns:a16="http://schemas.microsoft.com/office/drawing/2014/main" id="{0F53579C-B31A-457A-86A8-B90A41AEFBD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41813" y="1097884"/>
            <a:ext cx="9108374" cy="5518821"/>
          </a:xfrm>
          <a:prstGeom prst="rect">
            <a:avLst/>
          </a:prstGeom>
        </p:spPr>
      </p:pic>
    </p:spTree>
    <p:extLst>
      <p:ext uri="{BB962C8B-B14F-4D97-AF65-F5344CB8AC3E}">
        <p14:creationId xmlns:p14="http://schemas.microsoft.com/office/powerpoint/2010/main" val="175060310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字方塊 47"/>
          <p:cNvSpPr txBox="1"/>
          <p:nvPr/>
        </p:nvSpPr>
        <p:spPr>
          <a:xfrm>
            <a:off x="340097" y="1231518"/>
            <a:ext cx="11623303" cy="280576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g.tec</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腦波儀設備</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頭盔上的腦電圖配置在以下八個位置（</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Fz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Cz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Pz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P3</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P4</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PO7</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PO8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和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Oz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 </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頭盔通過藍牙連接到 </a:t>
            </a:r>
            <a:r>
              <a:rPr lang="en-US" altLang="zh-TW" sz="2000" dirty="0" err="1">
                <a:latin typeface="微軟正黑體" panose="020B0604030504040204" pitchFamily="34" charset="-120"/>
                <a:ea typeface="微軟正黑體" panose="020B0604030504040204" pitchFamily="34" charset="-120"/>
                <a:sym typeface="Wingdings" panose="05000000000000000000" pitchFamily="2" charset="2"/>
              </a:rPr>
              <a:t>Matlab</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的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Simulink®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介面。 </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在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Simulink®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環境中，獲取腦波訊號、預處理並通過使用者資料報協議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(UDP)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連接與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Unity®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通信。 </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在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Unity® </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中，訊號用於控制畫筆的位置和顏色，畫筆繪製空白畫布。 受試者可以嘗試通過注視三個虛擬立方體之一來控制畫筆顏色，這三個虛擬立方體分別著色為紅色、綠色或藍色。</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9" name="文字方塊 8">
            <a:extLst>
              <a:ext uri="{FF2B5EF4-FFF2-40B4-BE49-F238E27FC236}">
                <a16:creationId xmlns:a16="http://schemas.microsoft.com/office/drawing/2014/main" id="{DEBC7E8E-F8FB-462E-97AA-8D1A1B27E828}"/>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Set up</a:t>
            </a:r>
            <a:endParaRPr lang="zh-TW" altLang="en-US" sz="2800" b="1" dirty="0">
              <a:latin typeface="微軟正黑體" panose="020B0604030504040204" pitchFamily="34" charset="-120"/>
              <a:ea typeface="微軟正黑體" panose="020B0604030504040204" pitchFamily="34" charset="-120"/>
            </a:endParaRPr>
          </a:p>
        </p:txBody>
      </p:sp>
      <p:pic>
        <p:nvPicPr>
          <p:cNvPr id="3074" name="Picture 2" descr="g.tec medical engineering GmbH | Brain-Computer Interfaces &amp; Neurotechnology">
            <a:extLst>
              <a:ext uri="{FF2B5EF4-FFF2-40B4-BE49-F238E27FC236}">
                <a16:creationId xmlns:a16="http://schemas.microsoft.com/office/drawing/2014/main" id="{03786B29-BC3E-47E0-AC5A-6E11A9F41CF7}"/>
              </a:ext>
            </a:extLst>
          </p:cNvPr>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backgroundRemoval t="9906" b="99646" l="5176" r="89844">
                        <a14:foregroundMark x1="28027" y1="82901" x2="17773" y2="90330"/>
                        <a14:foregroundMark x1="17773" y1="90330" x2="31152" y2="97288"/>
                        <a14:foregroundMark x1="31152" y1="97288" x2="66211" y2="94929"/>
                        <a14:foregroundMark x1="9277" y1="91274" x2="5176" y2="99646"/>
                      </a14:backgroundRemoval>
                    </a14:imgEffect>
                  </a14:imgLayer>
                </a14:imgProps>
              </a:ext>
              <a:ext uri="{28A0092B-C50C-407E-A947-70E740481C1C}">
                <a14:useLocalDpi xmlns:a14="http://schemas.microsoft.com/office/drawing/2010/main" val="0"/>
              </a:ext>
            </a:extLst>
          </a:blip>
          <a:srcRect l="15746" t="12188" r="27466" b="21922"/>
          <a:stretch/>
        </p:blipFill>
        <p:spPr bwMode="auto">
          <a:xfrm>
            <a:off x="340097" y="4916795"/>
            <a:ext cx="1840877" cy="1768644"/>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群組 1">
            <a:extLst>
              <a:ext uri="{FF2B5EF4-FFF2-40B4-BE49-F238E27FC236}">
                <a16:creationId xmlns:a16="http://schemas.microsoft.com/office/drawing/2014/main" id="{0C775719-6CDE-414B-A88F-9A787D65BF22}"/>
              </a:ext>
            </a:extLst>
          </p:cNvPr>
          <p:cNvGrpSpPr/>
          <p:nvPr/>
        </p:nvGrpSpPr>
        <p:grpSpPr>
          <a:xfrm>
            <a:off x="8804147" y="4089400"/>
            <a:ext cx="3047756" cy="2768600"/>
            <a:chOff x="-3607044" y="0"/>
            <a:chExt cx="6096000" cy="5448300"/>
          </a:xfrm>
        </p:grpSpPr>
        <p:pic>
          <p:nvPicPr>
            <p:cNvPr id="1026" name="Picture 2" descr="10-20 系統- 維基百科，自由嘅百科全書">
              <a:extLst>
                <a:ext uri="{FF2B5EF4-FFF2-40B4-BE49-F238E27FC236}">
                  <a16:creationId xmlns:a16="http://schemas.microsoft.com/office/drawing/2014/main" id="{0E129F34-D757-494E-83E7-2819937D98B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07044" y="0"/>
              <a:ext cx="6096000" cy="5448300"/>
            </a:xfrm>
            <a:prstGeom prst="rect">
              <a:avLst/>
            </a:prstGeom>
            <a:noFill/>
            <a:extLst>
              <a:ext uri="{909E8E84-426E-40DD-AFC4-6F175D3DCCD1}">
                <a14:hiddenFill xmlns:a14="http://schemas.microsoft.com/office/drawing/2010/main">
                  <a:solidFill>
                    <a:srgbClr val="FFFFFF"/>
                  </a:solidFill>
                </a14:hiddenFill>
              </a:ext>
            </a:extLst>
          </p:spPr>
        </p:pic>
        <p:sp>
          <p:nvSpPr>
            <p:cNvPr id="13" name="橢圓 12">
              <a:extLst>
                <a:ext uri="{FF2B5EF4-FFF2-40B4-BE49-F238E27FC236}">
                  <a16:creationId xmlns:a16="http://schemas.microsoft.com/office/drawing/2014/main" id="{04D56D19-FDBA-48B2-A276-43551136C215}"/>
                </a:ext>
              </a:extLst>
            </p:cNvPr>
            <p:cNvSpPr/>
            <p:nvPr/>
          </p:nvSpPr>
          <p:spPr>
            <a:xfrm>
              <a:off x="-737088" y="1650999"/>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橢圓 16">
              <a:extLst>
                <a:ext uri="{FF2B5EF4-FFF2-40B4-BE49-F238E27FC236}">
                  <a16:creationId xmlns:a16="http://schemas.microsoft.com/office/drawing/2014/main" id="{918BCD70-4C4B-46AB-8BA4-80544FEB520C}"/>
                </a:ext>
              </a:extLst>
            </p:cNvPr>
            <p:cNvSpPr/>
            <p:nvPr/>
          </p:nvSpPr>
          <p:spPr>
            <a:xfrm>
              <a:off x="-756138" y="2574996"/>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橢圓 17">
              <a:extLst>
                <a:ext uri="{FF2B5EF4-FFF2-40B4-BE49-F238E27FC236}">
                  <a16:creationId xmlns:a16="http://schemas.microsoft.com/office/drawing/2014/main" id="{13806AB7-5952-4726-9B6A-4FC4D89969CE}"/>
                </a:ext>
              </a:extLst>
            </p:cNvPr>
            <p:cNvSpPr/>
            <p:nvPr/>
          </p:nvSpPr>
          <p:spPr>
            <a:xfrm>
              <a:off x="-756138" y="3543442"/>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橢圓 18">
              <a:extLst>
                <a:ext uri="{FF2B5EF4-FFF2-40B4-BE49-F238E27FC236}">
                  <a16:creationId xmlns:a16="http://schemas.microsoft.com/office/drawing/2014/main" id="{E1CDBDF0-60F4-4739-8DE7-BCED08D33373}"/>
                </a:ext>
              </a:extLst>
            </p:cNvPr>
            <p:cNvSpPr/>
            <p:nvPr/>
          </p:nvSpPr>
          <p:spPr>
            <a:xfrm>
              <a:off x="-1528802" y="3581613"/>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橢圓 19">
              <a:extLst>
                <a:ext uri="{FF2B5EF4-FFF2-40B4-BE49-F238E27FC236}">
                  <a16:creationId xmlns:a16="http://schemas.microsoft.com/office/drawing/2014/main" id="{9A38A10E-504A-4A3D-BEF1-BFE1D7929255}"/>
                </a:ext>
              </a:extLst>
            </p:cNvPr>
            <p:cNvSpPr/>
            <p:nvPr/>
          </p:nvSpPr>
          <p:spPr>
            <a:xfrm>
              <a:off x="53487" y="3581613"/>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橢圓 20">
              <a:extLst>
                <a:ext uri="{FF2B5EF4-FFF2-40B4-BE49-F238E27FC236}">
                  <a16:creationId xmlns:a16="http://schemas.microsoft.com/office/drawing/2014/main" id="{DEF5CD6A-2A71-40F7-BD44-78429AAB6994}"/>
                </a:ext>
              </a:extLst>
            </p:cNvPr>
            <p:cNvSpPr/>
            <p:nvPr/>
          </p:nvSpPr>
          <p:spPr>
            <a:xfrm>
              <a:off x="-1884890" y="4136860"/>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橢圓 21">
              <a:extLst>
                <a:ext uri="{FF2B5EF4-FFF2-40B4-BE49-F238E27FC236}">
                  <a16:creationId xmlns:a16="http://schemas.microsoft.com/office/drawing/2014/main" id="{15461BAB-9DAA-4DA8-8507-F288C3ABA895}"/>
                </a:ext>
              </a:extLst>
            </p:cNvPr>
            <p:cNvSpPr/>
            <p:nvPr/>
          </p:nvSpPr>
          <p:spPr>
            <a:xfrm>
              <a:off x="422020" y="4142178"/>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3" name="橢圓 22">
              <a:extLst>
                <a:ext uri="{FF2B5EF4-FFF2-40B4-BE49-F238E27FC236}">
                  <a16:creationId xmlns:a16="http://schemas.microsoft.com/office/drawing/2014/main" id="{97DC2EEC-C797-401B-8C7F-FA2AC2120CBD}"/>
                </a:ext>
              </a:extLst>
            </p:cNvPr>
            <p:cNvSpPr/>
            <p:nvPr/>
          </p:nvSpPr>
          <p:spPr>
            <a:xfrm>
              <a:off x="-749555" y="4505613"/>
              <a:ext cx="356088" cy="3554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42255549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9" name="文字方塊 8">
            <a:extLst>
              <a:ext uri="{FF2B5EF4-FFF2-40B4-BE49-F238E27FC236}">
                <a16:creationId xmlns:a16="http://schemas.microsoft.com/office/drawing/2014/main" id="{1E6333FF-B073-487C-ABA0-5BA9D9D52D18}"/>
              </a:ext>
            </a:extLst>
          </p:cNvPr>
          <p:cNvSpPr txBox="1"/>
          <p:nvPr/>
        </p:nvSpPr>
        <p:spPr>
          <a:xfrm>
            <a:off x="1792361" y="2276510"/>
            <a:ext cx="8920098" cy="188243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nSpc>
                <a:spcPct val="150000"/>
              </a:lnSpc>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腦波訊號傳送至</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Simulink®</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時，會先將腦波數據預處理。濾波及將訊號分為五個頻段</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【Delta (0.5–3 Hz)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Theta (4–7 Hz)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Alpha (8–12 Hz)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Beta (13–32 Hz)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Gamma (33–50 Hz)】</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。將所有通道的訊號各相加。後續將訊號通過</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UDP</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傳至</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Unity®</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8" name="文字方塊 7">
            <a:extLst>
              <a:ext uri="{FF2B5EF4-FFF2-40B4-BE49-F238E27FC236}">
                <a16:creationId xmlns:a16="http://schemas.microsoft.com/office/drawing/2014/main" id="{5A74B63A-22A7-4686-A8CB-67ED6C2D43D9}"/>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Simulink® Patch</a:t>
            </a:r>
            <a:endParaRPr lang="zh-TW" altLang="en-US" sz="2800" b="1" dirty="0">
              <a:latin typeface="微軟正黑體" panose="020B0604030504040204" pitchFamily="34" charset="-120"/>
              <a:ea typeface="微軟正黑體" panose="020B0604030504040204" pitchFamily="34" charset="-120"/>
            </a:endParaRPr>
          </a:p>
        </p:txBody>
      </p:sp>
      <p:pic>
        <p:nvPicPr>
          <p:cNvPr id="11" name="圖片 10">
            <a:extLst>
              <a:ext uri="{FF2B5EF4-FFF2-40B4-BE49-F238E27FC236}">
                <a16:creationId xmlns:a16="http://schemas.microsoft.com/office/drawing/2014/main" id="{F11507B4-56B2-4220-A00E-5B8AFB6336E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409" b="89785" l="8420" r="91062">
                        <a14:foregroundMark x1="16062" y1="38978" x2="21373" y2="63441"/>
                        <a14:foregroundMark x1="21373" y1="36290" x2="22150" y2="48925"/>
                        <a14:foregroundMark x1="23316" y1="41935" x2="23316" y2="42204"/>
                        <a14:foregroundMark x1="20337" y1="29570" x2="25518" y2="28495"/>
                        <a14:foregroundMark x1="30311" y1="28226" x2="32254" y2="29839"/>
                        <a14:foregroundMark x1="18782" y1="15860" x2="20207" y2="24462"/>
                        <a14:foregroundMark x1="72927" y1="15591" x2="72927" y2="15591"/>
                        <a14:foregroundMark x1="75648" y1="17473" x2="75648" y2="17473"/>
                        <a14:foregroundMark x1="77979" y1="20699" x2="77202" y2="19892"/>
                        <a14:foregroundMark x1="81218" y1="48387" x2="83161" y2="47849"/>
                        <a14:foregroundMark x1="83549" y1="47849" x2="85881" y2="47849"/>
                        <a14:foregroundMark x1="75648" y1="59409" x2="75648" y2="59409"/>
                        <a14:foregroundMark x1="76813" y1="65054" x2="76813" y2="65054"/>
                        <a14:foregroundMark x1="84585" y1="74194" x2="84585" y2="74194"/>
                        <a14:foregroundMark x1="85492" y1="76344" x2="85492" y2="76344"/>
                        <a14:foregroundMark x1="85363" y1="83871" x2="85363" y2="83871"/>
                        <a14:foregroundMark x1="77202" y1="39247" x2="77202" y2="39247"/>
                        <a14:backgroundMark x1="32124" y1="65591" x2="45725" y2="65591"/>
                        <a14:backgroundMark x1="55959" y1="69355" x2="61269" y2="68817"/>
                      </a14:backgroundRemoval>
                    </a14:imgEffect>
                  </a14:imgLayer>
                </a14:imgProps>
              </a:ext>
            </a:extLst>
          </a:blip>
          <a:stretch>
            <a:fillRect/>
          </a:stretch>
        </p:blipFill>
        <p:spPr>
          <a:xfrm>
            <a:off x="8668534" y="5160164"/>
            <a:ext cx="3523466" cy="1697836"/>
          </a:xfrm>
          <a:prstGeom prst="rect">
            <a:avLst/>
          </a:prstGeom>
        </p:spPr>
      </p:pic>
    </p:spTree>
    <p:extLst>
      <p:ext uri="{BB962C8B-B14F-4D97-AF65-F5344CB8AC3E}">
        <p14:creationId xmlns:p14="http://schemas.microsoft.com/office/powerpoint/2010/main" val="187925926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8">
            <a:extLst>
              <a:ext uri="{FF2B5EF4-FFF2-40B4-BE49-F238E27FC236}">
                <a16:creationId xmlns:a16="http://schemas.microsoft.com/office/drawing/2014/main" id="{E0C6BAA8-EE40-42F4-B1CE-3A7156884789}"/>
              </a:ext>
            </a:extLst>
          </p:cNvPr>
          <p:cNvGrpSpPr/>
          <p:nvPr/>
        </p:nvGrpSpPr>
        <p:grpSpPr>
          <a:xfrm>
            <a:off x="447018" y="439439"/>
            <a:ext cx="720000" cy="720000"/>
            <a:chOff x="5275251" y="2102767"/>
            <a:chExt cx="1415720" cy="1415720"/>
          </a:xfrm>
        </p:grpSpPr>
        <p:sp>
          <p:nvSpPr>
            <p:cNvPr id="52" name="菱形 51">
              <a:extLst>
                <a:ext uri="{FF2B5EF4-FFF2-40B4-BE49-F238E27FC236}">
                  <a16:creationId xmlns:a16="http://schemas.microsoft.com/office/drawing/2014/main" id="{C269C3E2-99CC-4FDF-8BCD-1173D58F8F27}"/>
                </a:ext>
              </a:extLst>
            </p:cNvPr>
            <p:cNvSpPr/>
            <p:nvPr/>
          </p:nvSpPr>
          <p:spPr>
            <a:xfrm>
              <a:off x="5275251" y="2102767"/>
              <a:ext cx="1415720" cy="1415720"/>
            </a:xfrm>
            <a:prstGeom prst="diamond">
              <a:avLst/>
            </a:prstGeom>
            <a:solidFill>
              <a:srgbClr val="9EE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799">
                <a:solidFill>
                  <a:prstClr val="white"/>
                </a:solidFill>
                <a:latin typeface="一纸情书" panose="02000503000000000000" pitchFamily="2" charset="-122"/>
                <a:ea typeface="一纸情书" panose="02000503000000000000" pitchFamily="2" charset="-122"/>
                <a:cs typeface="+mn-ea"/>
                <a:sym typeface="一纸情书" panose="02000503000000000000" pitchFamily="2" charset="-122"/>
              </a:endParaRPr>
            </a:p>
          </p:txBody>
        </p:sp>
        <p:pic>
          <p:nvPicPr>
            <p:cNvPr id="53" name="图片 10">
              <a:extLst>
                <a:ext uri="{FF2B5EF4-FFF2-40B4-BE49-F238E27FC236}">
                  <a16:creationId xmlns:a16="http://schemas.microsoft.com/office/drawing/2014/main" id="{3767A18F-CE19-4822-B248-A020C724C10E}"/>
                </a:ext>
              </a:extLst>
            </p:cNvPr>
            <p:cNvPicPr>
              <a:picLocks noChangeAspect="1"/>
            </p:cNvPicPr>
            <p:nvPr/>
          </p:nvPicPr>
          <p:blipFill>
            <a:blip r:embed="rId3"/>
            <a:stretch>
              <a:fillRect/>
            </a:stretch>
          </p:blipFill>
          <p:spPr>
            <a:xfrm>
              <a:off x="5687384" y="2533438"/>
              <a:ext cx="552679" cy="554378"/>
            </a:xfrm>
            <a:prstGeom prst="rect">
              <a:avLst/>
            </a:prstGeom>
          </p:spPr>
        </p:pic>
      </p:grpSp>
      <p:pic>
        <p:nvPicPr>
          <p:cNvPr id="7" name="圖片 6">
            <a:extLst>
              <a:ext uri="{FF2B5EF4-FFF2-40B4-BE49-F238E27FC236}">
                <a16:creationId xmlns:a16="http://schemas.microsoft.com/office/drawing/2014/main" id="{2137F8DC-0F91-448C-A312-A637B834987D}"/>
              </a:ext>
            </a:extLst>
          </p:cNvPr>
          <p:cNvPicPr>
            <a:picLocks noChangeAspect="1"/>
          </p:cNvPicPr>
          <p:nvPr/>
        </p:nvPicPr>
        <p:blipFill>
          <a:blip r:embed="rId4"/>
          <a:stretch>
            <a:fillRect/>
          </a:stretch>
        </p:blipFill>
        <p:spPr>
          <a:xfrm>
            <a:off x="447018" y="442529"/>
            <a:ext cx="720000" cy="716910"/>
          </a:xfrm>
          <a:prstGeom prst="rect">
            <a:avLst/>
          </a:prstGeom>
        </p:spPr>
      </p:pic>
      <p:sp>
        <p:nvSpPr>
          <p:cNvPr id="9" name="文字方塊 8">
            <a:extLst>
              <a:ext uri="{FF2B5EF4-FFF2-40B4-BE49-F238E27FC236}">
                <a16:creationId xmlns:a16="http://schemas.microsoft.com/office/drawing/2014/main" id="{1E6333FF-B073-487C-ABA0-5BA9D9D52D18}"/>
              </a:ext>
            </a:extLst>
          </p:cNvPr>
          <p:cNvSpPr txBox="1"/>
          <p:nvPr/>
        </p:nvSpPr>
        <p:spPr>
          <a:xfrm>
            <a:off x="1418354" y="1576297"/>
            <a:ext cx="9355292" cy="188237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ü"/>
            </a:pP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Unity®</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接收前面預處理完的五個波段。</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繪圖體驗前，將紅綠藍三色各閃爍</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30</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次，取得哪個頻率放大最多。</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a:lnSpc>
                <a:spcPct val="150000"/>
              </a:lnSpc>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通過閃光實驗，相比綠色和藍色，紅色在受測者，</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Alpha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波段被放大較多。</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ü"/>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觀看顏色的放大率</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(amplification)&amp;</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振幅：藍色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Beta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。觀看綠色</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Delta</a:t>
            </a:r>
          </a:p>
        </p:txBody>
      </p:sp>
      <p:sp>
        <p:nvSpPr>
          <p:cNvPr id="10" name="文字方塊 9">
            <a:extLst>
              <a:ext uri="{FF2B5EF4-FFF2-40B4-BE49-F238E27FC236}">
                <a16:creationId xmlns:a16="http://schemas.microsoft.com/office/drawing/2014/main" id="{E09D10B9-85C7-4D52-8670-3B31DBC70E55}"/>
              </a:ext>
            </a:extLst>
          </p:cNvPr>
          <p:cNvSpPr txBox="1"/>
          <p:nvPr/>
        </p:nvSpPr>
        <p:spPr>
          <a:xfrm>
            <a:off x="1418354" y="3937085"/>
            <a:ext cx="9355292" cy="1882438"/>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紀錄振幅總和：</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Alpha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紅色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Delta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綠色 </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Beta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藍色</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波段頻率值越高，顏色越亮。</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a:p>
            <a:pPr marL="342900" indent="-342900">
              <a:lnSpc>
                <a:spcPct val="150000"/>
              </a:lnSpc>
              <a:buFont typeface="Wingdings" panose="05000000000000000000" pitchFamily="2" charset="2"/>
              <a:buChar char="Ø"/>
            </a:pP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畫筆移動：</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Theta(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2)</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水平</a:t>
            </a:r>
            <a: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t> / Gamma</a:t>
            </a: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垂直。</a:t>
            </a:r>
            <a:br>
              <a:rPr lang="en-US" altLang="zh-TW" sz="2000" dirty="0">
                <a:latin typeface="微軟正黑體" panose="020B0604030504040204" pitchFamily="34" charset="-120"/>
                <a:ea typeface="微軟正黑體" panose="020B0604030504040204" pitchFamily="34" charset="-120"/>
                <a:sym typeface="Wingdings" panose="05000000000000000000" pitchFamily="2" charset="2"/>
              </a:rPr>
            </a:br>
            <a:r>
              <a:rPr lang="zh-TW" altLang="en-US" sz="2000" dirty="0">
                <a:latin typeface="微軟正黑體" panose="020B0604030504040204" pitchFamily="34" charset="-120"/>
                <a:ea typeface="微軟正黑體" panose="020B0604030504040204" pitchFamily="34" charset="-120"/>
                <a:sym typeface="Wingdings" panose="05000000000000000000" pitchFamily="2" charset="2"/>
              </a:rPr>
              <a:t>初步測試來說，訊號較不強烈，兩者間關聯性須待驗證。</a:t>
            </a:r>
            <a:endParaRPr lang="en-US" altLang="zh-TW" sz="2000" dirty="0">
              <a:latin typeface="微軟正黑體" panose="020B0604030504040204" pitchFamily="34" charset="-120"/>
              <a:ea typeface="微軟正黑體" panose="020B0604030504040204" pitchFamily="34" charset="-120"/>
              <a:sym typeface="Wingdings" panose="05000000000000000000" pitchFamily="2" charset="2"/>
            </a:endParaRPr>
          </a:p>
        </p:txBody>
      </p:sp>
      <p:sp>
        <p:nvSpPr>
          <p:cNvPr id="8" name="文字方塊 7">
            <a:extLst>
              <a:ext uri="{FF2B5EF4-FFF2-40B4-BE49-F238E27FC236}">
                <a16:creationId xmlns:a16="http://schemas.microsoft.com/office/drawing/2014/main" id="{5A74B63A-22A7-4686-A8CB-67ED6C2D43D9}"/>
              </a:ext>
            </a:extLst>
          </p:cNvPr>
          <p:cNvSpPr txBox="1"/>
          <p:nvPr/>
        </p:nvSpPr>
        <p:spPr>
          <a:xfrm>
            <a:off x="1260536" y="574664"/>
            <a:ext cx="3124428" cy="523220"/>
          </a:xfrm>
          <a:prstGeom prst="rect">
            <a:avLst/>
          </a:prstGeom>
          <a:noFill/>
        </p:spPr>
        <p:txBody>
          <a:bodyPr wrap="square" rtlCol="0">
            <a:spAutoFit/>
          </a:bodyPr>
          <a:lstStyle/>
          <a:p>
            <a:r>
              <a:rPr lang="en-US" altLang="zh-TW" sz="2800" b="1" dirty="0">
                <a:latin typeface="微軟正黑體" panose="020B0604030504040204" pitchFamily="34" charset="-120"/>
                <a:ea typeface="微軟正黑體" panose="020B0604030504040204" pitchFamily="34" charset="-120"/>
              </a:rPr>
              <a:t>Unity® Program</a:t>
            </a:r>
            <a:endParaRPr lang="zh-TW" altLang="en-US" sz="2800" b="1"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3850855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21893</TotalTime>
  <Words>2773</Words>
  <Application>Microsoft Office PowerPoint</Application>
  <PresentationFormat>寬螢幕</PresentationFormat>
  <Paragraphs>115</Paragraphs>
  <Slides>15</Slides>
  <Notes>13</Notes>
  <HiddenSlides>1</HiddenSlides>
  <MMClips>1</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15</vt:i4>
      </vt:variant>
    </vt:vector>
  </HeadingPairs>
  <TitlesOfParts>
    <vt:vector size="27" baseType="lpstr">
      <vt:lpstr>Adobe Gothic Std B</vt:lpstr>
      <vt:lpstr>等线</vt:lpstr>
      <vt:lpstr>幼圆</vt:lpstr>
      <vt:lpstr>一纸情书</vt:lpstr>
      <vt:lpstr>微軟正黑體</vt:lpstr>
      <vt:lpstr>新細明體</vt:lpstr>
      <vt:lpstr>Arial</vt:lpstr>
      <vt:lpstr>Calibri</vt:lpstr>
      <vt:lpstr>Calibri Light</vt:lpstr>
      <vt:lpstr>Tempus Sans ITC</vt:lpstr>
      <vt:lpstr>Wingdings</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yc-c</dc:creator>
  <cp:lastModifiedBy>yc-c</cp:lastModifiedBy>
  <cp:revision>739</cp:revision>
  <dcterms:created xsi:type="dcterms:W3CDTF">2021-11-06T14:51:39Z</dcterms:created>
  <dcterms:modified xsi:type="dcterms:W3CDTF">2022-04-13T14:32:38Z</dcterms:modified>
</cp:coreProperties>
</file>

<file path=docProps/thumbnail.jpeg>
</file>